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36"/>
  </p:notesMasterIdLst>
  <p:sldIdLst>
    <p:sldId id="257" r:id="rId2"/>
    <p:sldId id="682" r:id="rId3"/>
    <p:sldId id="668" r:id="rId4"/>
    <p:sldId id="696" r:id="rId5"/>
    <p:sldId id="677" r:id="rId6"/>
    <p:sldId id="678" r:id="rId7"/>
    <p:sldId id="692" r:id="rId8"/>
    <p:sldId id="681" r:id="rId9"/>
    <p:sldId id="662" r:id="rId10"/>
    <p:sldId id="689" r:id="rId11"/>
    <p:sldId id="654" r:id="rId12"/>
    <p:sldId id="653" r:id="rId13"/>
    <p:sldId id="656" r:id="rId14"/>
    <p:sldId id="622" r:id="rId15"/>
    <p:sldId id="625" r:id="rId16"/>
    <p:sldId id="669" r:id="rId17"/>
    <p:sldId id="657" r:id="rId18"/>
    <p:sldId id="630" r:id="rId19"/>
    <p:sldId id="619" r:id="rId20"/>
    <p:sldId id="680" r:id="rId21"/>
    <p:sldId id="660" r:id="rId22"/>
    <p:sldId id="617" r:id="rId23"/>
    <p:sldId id="645" r:id="rId24"/>
    <p:sldId id="652" r:id="rId25"/>
    <p:sldId id="674" r:id="rId26"/>
    <p:sldId id="629" r:id="rId27"/>
    <p:sldId id="661" r:id="rId28"/>
    <p:sldId id="664" r:id="rId29"/>
    <p:sldId id="655" r:id="rId30"/>
    <p:sldId id="649" r:id="rId31"/>
    <p:sldId id="650" r:id="rId32"/>
    <p:sldId id="672" r:id="rId33"/>
    <p:sldId id="691" r:id="rId34"/>
    <p:sldId id="671" r:id="rId3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F11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1"/>
    <p:restoredTop sz="96928"/>
  </p:normalViewPr>
  <p:slideViewPr>
    <p:cSldViewPr snapToGrid="0">
      <p:cViewPr varScale="1">
        <p:scale>
          <a:sx n="128" d="100"/>
          <a:sy n="128" d="100"/>
        </p:scale>
        <p:origin x="192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9E9D-5F53-4972-9D1E-E7E8F618B19A}" type="datetimeFigureOut">
              <a:rPr lang="en-US" smtClean="0"/>
              <a:t>5/13/25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52018-4EB9-4917-A34A-933827D27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8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2018-4EB9-4917-A34A-933827D278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72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2018-4EB9-4917-A34A-933827D278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7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2018-4EB9-4917-A34A-933827D278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12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2629E-447A-0CE4-0573-07AA9073C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7987F2-34AA-0D09-2CB8-E976D6653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2103B7-D863-6632-8743-EE458B0A9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E732D-8E26-F041-44BD-75A84247E5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2018-4EB9-4917-A34A-933827D278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32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（濃青）">
    <p:bg>
      <p:bgPr>
        <a:solidFill>
          <a:srgbClr val="002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29FEDB-A400-4F7B-A94E-D61C17C88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0000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60872A3-18EB-4F33-ABC0-939277D16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8002800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ABEE78-1257-414A-9674-0F3FA124F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360BA-9BEA-4B4B-B748-909380EE770E}" type="datetime1">
              <a:rPr lang="en-US" smtClean="0"/>
              <a:t>5/13/25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2AEE8D-C41F-470E-85BF-8423BA3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A1B630-2E3F-41AD-BBDE-8F6CD54B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8D97C1-1434-48EE-958B-EE17E2EEB611}"/>
              </a:ext>
            </a:extLst>
          </p:cNvPr>
          <p:cNvSpPr/>
          <p:nvPr/>
        </p:nvSpPr>
        <p:spPr>
          <a:xfrm>
            <a:off x="79022" y="6254044"/>
            <a:ext cx="3016459" cy="603956"/>
          </a:xfrm>
          <a:prstGeom prst="rect">
            <a:avLst/>
          </a:prstGeom>
          <a:solidFill>
            <a:srgbClr val="002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03672EBC-88C4-4DA6-99C2-DE5134D41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8573" y="3768556"/>
            <a:ext cx="805156" cy="2329200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1D1727DC-C0C8-423C-BA93-2F646EDB2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587" y="5626111"/>
            <a:ext cx="2571750" cy="1905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1757849-E684-4817-96FD-41A5D5C4A64F}"/>
              </a:ext>
            </a:extLst>
          </p:cNvPr>
          <p:cNvSpPr/>
          <p:nvPr/>
        </p:nvSpPr>
        <p:spPr>
          <a:xfrm>
            <a:off x="11808178" y="5257800"/>
            <a:ext cx="304800" cy="996244"/>
          </a:xfrm>
          <a:prstGeom prst="rect">
            <a:avLst/>
          </a:prstGeom>
          <a:solidFill>
            <a:srgbClr val="002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80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73B7C8-AE5F-477C-8F71-D30DE076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AF68677-80E2-4648-B14D-848C0405E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1EF3639-56D6-4F4A-92F2-2BA6C1A88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561D398-81F0-41E1-BC0B-6181C7AC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BA6C-265A-4B02-9B1A-76AF3D9891CF}" type="datetime1">
              <a:rPr lang="en-US" smtClean="0"/>
              <a:t>5/13/25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C11FAD3-3CF7-4086-8397-67454B389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4CC5A23-AE15-4C2D-9E78-D1E61E33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43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7F7E0F-111C-46D2-B16C-595E4917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74F3C5-0B93-460B-9EAF-72B25E5BD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9FFC72-BA98-4A16-996C-835D8FF10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96732-6A40-4A78-B8D9-F17C584E3637}" type="datetime1">
              <a:rPr lang="en-US" smtClean="0"/>
              <a:t>5/13/25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D43577-F669-4DD7-865A-0F6FE13C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F69B3B-0CB5-41E2-815C-02403470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1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CDDB6A1-03F9-4859-B5FA-E2D6503A0F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F852076-C997-4533-9DF9-B202972EA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E4B4AE-424A-4DC4-8862-635396DB9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B0BBF-EC7F-448F-989E-365DCBB789C6}" type="datetime1">
              <a:rPr lang="en-US" smtClean="0"/>
              <a:t>5/13/25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6F32FE-DF27-43B5-9F27-CEFB8418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0095D3-EB9B-4734-BF21-46E6FE050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85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4CB26EA-EDCF-42D7-8A35-F44CB41B8D12}"/>
              </a:ext>
            </a:extLst>
          </p:cNvPr>
          <p:cNvCxnSpPr>
            <a:cxnSpLocks/>
          </p:cNvCxnSpPr>
          <p:nvPr userDrawn="1"/>
        </p:nvCxnSpPr>
        <p:spPr>
          <a:xfrm>
            <a:off x="120000" y="828000"/>
            <a:ext cx="11952000" cy="0"/>
          </a:xfrm>
          <a:prstGeom prst="line">
            <a:avLst/>
          </a:prstGeom>
          <a:ln w="19050">
            <a:solidFill>
              <a:srgbClr val="009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C5D0205D-E64E-4BD4-B1FB-51B6F2D3E4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790" y="115726"/>
            <a:ext cx="788125" cy="684000"/>
          </a:xfrm>
          <a:prstGeom prst="rect">
            <a:avLst/>
          </a:prstGeom>
        </p:spPr>
      </p:pic>
      <p:sp>
        <p:nvSpPr>
          <p:cNvPr id="12" name="タイトル 11">
            <a:extLst>
              <a:ext uri="{FF2B5EF4-FFF2-40B4-BE49-F238E27FC236}">
                <a16:creationId xmlns:a16="http://schemas.microsoft.com/office/drawing/2014/main" id="{9C135227-6D9F-43A2-9359-62BE582AA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44" y="215662"/>
            <a:ext cx="10731600" cy="648000"/>
          </a:xfrm>
        </p:spPr>
        <p:txBody>
          <a:bodyPr>
            <a:normAutofit/>
          </a:bodyPr>
          <a:lstStyle>
            <a:lvl1pPr>
              <a:defRPr sz="3200" b="1" baseline="0">
                <a:latin typeface="Segoe UI" panose="020B0502040204020203" pitchFamily="34" charset="0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CBA743F6-AC14-4189-B065-AAB379F5BC3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53999" y="1086209"/>
            <a:ext cx="11483999" cy="5554800"/>
          </a:xfrm>
        </p:spPr>
        <p:txBody>
          <a:bodyPr lIns="0" tIns="0" rIns="0" bIns="0"/>
          <a:lstStyle>
            <a:lvl1pPr marL="457200" indent="-288000">
              <a:lnSpc>
                <a:spcPct val="100000"/>
              </a:lnSpc>
              <a:spcBef>
                <a:spcPts val="1500"/>
              </a:spcBef>
              <a:buClr>
                <a:srgbClr val="0091DB"/>
              </a:buClr>
              <a:buFont typeface="Arial" panose="020B0604020202020204" pitchFamily="34" charset="0"/>
              <a:buChar char="•"/>
              <a:defRPr sz="2400" baseline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defRPr>
            </a:lvl1pPr>
            <a:lvl2pPr marL="800100" indent="-288000">
              <a:lnSpc>
                <a:spcPct val="100000"/>
              </a:lnSpc>
              <a:buClr>
                <a:srgbClr val="0091DB"/>
              </a:buClr>
              <a:buFont typeface="Arial" panose="020B0604020202020204" pitchFamily="34" charset="0"/>
              <a:buChar char="•"/>
              <a:defRPr sz="2000" baseline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defRPr>
            </a:lvl2pPr>
            <a:lvl3pPr marL="1257300" indent="-288000">
              <a:lnSpc>
                <a:spcPct val="100000"/>
              </a:lnSpc>
              <a:buClr>
                <a:srgbClr val="0091DB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defRPr>
            </a:lvl3pPr>
            <a:lvl4pPr marL="1657350" indent="-288000">
              <a:lnSpc>
                <a:spcPct val="100000"/>
              </a:lnSpc>
              <a:buClr>
                <a:srgbClr val="0091DB"/>
              </a:buClr>
              <a:buFont typeface="Arial" panose="020B0604020202020204" pitchFamily="34" charset="0"/>
              <a:buChar char="•"/>
              <a:defRPr baseline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defRPr>
            </a:lvl4pPr>
            <a:lvl5pPr marL="2114550" indent="-288000">
              <a:lnSpc>
                <a:spcPct val="100000"/>
              </a:lnSpc>
              <a:buClr>
                <a:srgbClr val="0091DB"/>
              </a:buClr>
              <a:buFont typeface="Arial" panose="020B0604020202020204" pitchFamily="34" charset="0"/>
              <a:buChar char="•"/>
              <a:defRPr baseline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99625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（白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29FEDB-A400-4F7B-A94E-D61C17C88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0000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60872A3-18EB-4F33-ABC0-939277D16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8002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ABEE78-1257-414A-9674-0F3FA124F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8F1-7590-487D-B967-68F97D3D7B60}" type="datetime1">
              <a:rPr lang="en-US" smtClean="0"/>
              <a:t>5/13/25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2AEE8D-C41F-470E-85BF-8423BA3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A1B630-2E3F-41AD-BBDE-8F6CD54B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DC3E387-08EB-49AD-8AE7-513426673646}"/>
              </a:ext>
            </a:extLst>
          </p:cNvPr>
          <p:cNvSpPr/>
          <p:nvPr/>
        </p:nvSpPr>
        <p:spPr>
          <a:xfrm>
            <a:off x="79022" y="6254044"/>
            <a:ext cx="3016459" cy="603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0A7AB10-2F09-43AD-A53E-653A4D19D1C5}"/>
              </a:ext>
            </a:extLst>
          </p:cNvPr>
          <p:cNvSpPr/>
          <p:nvPr/>
        </p:nvSpPr>
        <p:spPr>
          <a:xfrm>
            <a:off x="11808178" y="5257800"/>
            <a:ext cx="304800" cy="996244"/>
          </a:xfrm>
          <a:prstGeom prst="rect">
            <a:avLst/>
          </a:prstGeom>
          <a:solidFill>
            <a:srgbClr val="002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93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F0387F-B600-417E-A4F3-2EA1D6F70FF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Gill Sans MT" panose="020B0502020104020203" pitchFamily="34" charset="0"/>
              </a:defRPr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A9D17F-ACF2-40BB-B136-CB24E0D7D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 dirty="0"/>
              <a:t>Click to edit Master text styles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D268FA-815A-401C-A67F-D7CD8E599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F9BC-B758-4EF4-88BE-91361E149DC0}" type="datetime1">
              <a:rPr lang="en-US" smtClean="0"/>
              <a:t>5/13/25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CAA8781-991D-42F3-A0E4-64EF8BF6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8258319" cy="36512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EF2971-8F35-48DF-8621-9F2FE66B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48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51EADF-6C44-46A0-AFA5-2ADC9236F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CB0822-7119-401B-A0BD-3CA679C3D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C84E9-B8C1-47A9-A9E0-C9BF531A3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F081C-8E85-4D60-AFF5-3EE9D0230D72}" type="datetime1">
              <a:rPr lang="en-US" smtClean="0"/>
              <a:t>5/13/25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04C680C-B25A-403B-94B6-180BF0922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8A7B360-6E1D-4308-9877-BCC20CA97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51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4CD279-88C6-4D91-85F9-166F0D6F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FCF439-AE44-4AF8-9611-9D2C4BAC3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4ACCCB2-FC92-4F0E-AC42-B72CA8004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DCD5953-36ED-49D3-9932-8FFDEE594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48FE-82D2-42A2-B2B5-5C0A27CE889C}" type="datetime1">
              <a:rPr lang="en-US" smtClean="0"/>
              <a:t>5/13/25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94A06C5-620E-4704-91CD-CD3207E44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9A6B43-3E47-4E51-B11E-10CD8F71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4E6649-AD73-4884-A10C-5C02DA46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C6A0E6E-569D-4008-8A3C-B562BF3E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F021F53-5147-4A3B-8D97-E0D11955E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172B51D-DEB3-4BBD-A5EF-9CAC2BE84C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3C724FC-F882-4B0F-AE7F-2A8DFD6216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52983DE-C945-4F5D-B84C-342EE4D29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C8683-50EC-4ED6-9FFC-0E0BD53BD47D}" type="datetime1">
              <a:rPr lang="en-US" smtClean="0"/>
              <a:t>5/13/25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CB7D892-1830-472B-893E-2DF4F8FD1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468B246-716E-4EB4-823F-3EAF68F0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27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D119C1-763D-4DC9-901E-3B722AE5F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152A2D9-9397-490C-BB6E-4FEF30416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5AF56-C176-4FC3-91A1-48F8F273DE29}" type="datetime1">
              <a:rPr lang="en-US" smtClean="0"/>
              <a:t>5/13/25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C49F688-DE65-4CA2-B0CC-627FA27E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8123DE7-8777-4C75-BE02-C931CA61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9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1FA8DDD-B815-4973-BE73-3864235C9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2706-C668-4E27-BD68-166E4AE1AA15}" type="datetime1">
              <a:rPr lang="en-US" smtClean="0"/>
              <a:t>5/13/25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776612C-1947-4962-8BBC-D1A24E92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5A66F9-D857-4C79-9DB4-A8D31EDDE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92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FC0F8C-A85F-463A-A834-FAFDC5EF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EEE70A-F6F6-4084-94CD-932D55DD5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A2EECB0-DF54-4E11-B1EF-D11C6932F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244AADE-4795-4DEA-8983-F17282BA4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CEDB8-148F-4AD3-B9F2-033023417917}" type="datetime1">
              <a:rPr lang="en-US" smtClean="0"/>
              <a:t>5/13/25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91A563E-95E5-4B1C-98F1-9F87E4832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C0670F-594D-48FA-9134-66372789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1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70A322B-3C6E-4234-8F1D-1589EC8C1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E386C64-7320-43AB-AC1F-F4EFE484C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481C07-01F6-4A9E-8312-A05D89E2A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72658" y="6356350"/>
            <a:ext cx="13784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E3E31-B16B-43B2-8395-5A063DC314E9}" type="datetime1">
              <a:rPr lang="en-US" smtClean="0"/>
              <a:t>5/13/25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57B028-C5F4-46F9-9B27-87DD879CB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5482" y="6356350"/>
            <a:ext cx="6001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9137C1-E808-4FA6-A456-5FF95A550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51152" y="6356350"/>
            <a:ext cx="702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E67D6A0-AF2E-41AB-BFC0-B2EC9860BD79}"/>
              </a:ext>
            </a:extLst>
          </p:cNvPr>
          <p:cNvSpPr/>
          <p:nvPr/>
        </p:nvSpPr>
        <p:spPr>
          <a:xfrm>
            <a:off x="11716512" y="0"/>
            <a:ext cx="475488" cy="6858000"/>
          </a:xfrm>
          <a:prstGeom prst="rect">
            <a:avLst/>
          </a:prstGeom>
          <a:solidFill>
            <a:srgbClr val="002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80C9811-0338-47B5-8289-9188EDC2593B}"/>
              </a:ext>
            </a:extLst>
          </p:cNvPr>
          <p:cNvCxnSpPr>
            <a:cxnSpLocks/>
          </p:cNvCxnSpPr>
          <p:nvPr/>
        </p:nvCxnSpPr>
        <p:spPr>
          <a:xfrm>
            <a:off x="12192000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B44A486-E039-4A68-AA28-39D286A01724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226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000" b="1" kern="1200">
          <a:solidFill>
            <a:srgbClr val="00205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1.jpeg"/><Relationship Id="rId7" Type="http://schemas.openxmlformats.org/officeDocument/2006/relationships/image" Target="../media/image42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3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jpeg"/><Relationship Id="rId5" Type="http://schemas.openxmlformats.org/officeDocument/2006/relationships/image" Target="../media/image22.gif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zhang.zhicheng.2c@kyoto-u.ac.jp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Relationship Id="rId9" Type="http://schemas.openxmlformats.org/officeDocument/2006/relationships/image" Target="../media/image7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60.png"/><Relationship Id="rId18" Type="http://schemas.openxmlformats.org/officeDocument/2006/relationships/image" Target="../media/image410.png"/><Relationship Id="rId3" Type="http://schemas.openxmlformats.org/officeDocument/2006/relationships/image" Target="../media/image260.png"/><Relationship Id="rId21" Type="http://schemas.openxmlformats.org/officeDocument/2006/relationships/image" Target="../media/image440.png"/><Relationship Id="rId7" Type="http://schemas.openxmlformats.org/officeDocument/2006/relationships/image" Target="../media/image300.png"/><Relationship Id="rId12" Type="http://schemas.openxmlformats.org/officeDocument/2006/relationships/image" Target="../media/image350.png"/><Relationship Id="rId17" Type="http://schemas.openxmlformats.org/officeDocument/2006/relationships/image" Target="../media/image40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0.png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1.png"/><Relationship Id="rId11" Type="http://schemas.openxmlformats.org/officeDocument/2006/relationships/image" Target="../media/image340.png"/><Relationship Id="rId5" Type="http://schemas.openxmlformats.org/officeDocument/2006/relationships/image" Target="../media/image280.png"/><Relationship Id="rId15" Type="http://schemas.openxmlformats.org/officeDocument/2006/relationships/image" Target="../media/image380.png"/><Relationship Id="rId10" Type="http://schemas.openxmlformats.org/officeDocument/2006/relationships/image" Target="../media/image330.png"/><Relationship Id="rId19" Type="http://schemas.openxmlformats.org/officeDocument/2006/relationships/image" Target="../media/image420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Relationship Id="rId14" Type="http://schemas.openxmlformats.org/officeDocument/2006/relationships/image" Target="../media/image3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321.png"/><Relationship Id="rId3" Type="http://schemas.openxmlformats.org/officeDocument/2006/relationships/image" Target="../media/image220.png"/><Relationship Id="rId7" Type="http://schemas.openxmlformats.org/officeDocument/2006/relationships/image" Target="../media/image261.png"/><Relationship Id="rId12" Type="http://schemas.openxmlformats.org/officeDocument/2006/relationships/image" Target="../media/image31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0.png"/><Relationship Id="rId11" Type="http://schemas.openxmlformats.org/officeDocument/2006/relationships/image" Target="../media/image301.png"/><Relationship Id="rId5" Type="http://schemas.openxmlformats.org/officeDocument/2006/relationships/image" Target="../media/image240.png"/><Relationship Id="rId10" Type="http://schemas.openxmlformats.org/officeDocument/2006/relationships/image" Target="../media/image290.png"/><Relationship Id="rId4" Type="http://schemas.openxmlformats.org/officeDocument/2006/relationships/image" Target="../media/image230.png"/><Relationship Id="rId9" Type="http://schemas.openxmlformats.org/officeDocument/2006/relationships/image" Target="../media/image2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41.jpeg"/><Relationship Id="rId7" Type="http://schemas.openxmlformats.org/officeDocument/2006/relationships/image" Target="../media/image38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1.png"/><Relationship Id="rId5" Type="http://schemas.openxmlformats.org/officeDocument/2006/relationships/image" Target="../media/image42.jpeg"/><Relationship Id="rId4" Type="http://schemas.openxmlformats.org/officeDocument/2006/relationships/image" Target="../media/image25.gif"/><Relationship Id="rId9" Type="http://schemas.openxmlformats.org/officeDocument/2006/relationships/image" Target="../media/image40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1.gif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20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7" Type="http://schemas.openxmlformats.org/officeDocument/2006/relationships/image" Target="../media/image780.png"/><Relationship Id="rId12" Type="http://schemas.openxmlformats.org/officeDocument/2006/relationships/image" Target="../media/image54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0.png"/><Relationship Id="rId11" Type="http://schemas.openxmlformats.org/officeDocument/2006/relationships/image" Target="../media/image53.png"/><Relationship Id="rId5" Type="http://schemas.openxmlformats.org/officeDocument/2006/relationships/image" Target="../media/image480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20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jpeg"/><Relationship Id="rId4" Type="http://schemas.openxmlformats.org/officeDocument/2006/relationships/image" Target="../media/image2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6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720.png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0.png"/><Relationship Id="rId5" Type="http://schemas.openxmlformats.org/officeDocument/2006/relationships/image" Target="../media/image79.jpg"/><Relationship Id="rId4" Type="http://schemas.openxmlformats.org/officeDocument/2006/relationships/image" Target="../media/image7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3" Type="http://schemas.openxmlformats.org/officeDocument/2006/relationships/image" Target="../media/image41.jpeg"/><Relationship Id="rId7" Type="http://schemas.openxmlformats.org/officeDocument/2006/relationships/image" Target="../media/image37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jpeg"/><Relationship Id="rId5" Type="http://schemas.openxmlformats.org/officeDocument/2006/relationships/image" Target="../media/image80.png"/><Relationship Id="rId4" Type="http://schemas.openxmlformats.org/officeDocument/2006/relationships/image" Target="../media/image2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21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11" Type="http://schemas.openxmlformats.org/officeDocument/2006/relationships/image" Target="../media/image21.gif"/><Relationship Id="rId5" Type="http://schemas.openxmlformats.org/officeDocument/2006/relationships/image" Target="../media/image20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gif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png"/><Relationship Id="rId7" Type="http://schemas.openxmlformats.org/officeDocument/2006/relationships/image" Target="../media/image39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jp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40.png"/><Relationship Id="rId3" Type="http://schemas.openxmlformats.org/officeDocument/2006/relationships/image" Target="../media/image220.png"/><Relationship Id="rId7" Type="http://schemas.openxmlformats.org/officeDocument/2006/relationships/image" Target="../media/image261.png"/><Relationship Id="rId12" Type="http://schemas.openxmlformats.org/officeDocument/2006/relationships/image" Target="../media/image39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0.png"/><Relationship Id="rId11" Type="http://schemas.openxmlformats.org/officeDocument/2006/relationships/image" Target="../media/image382.png"/><Relationship Id="rId5" Type="http://schemas.openxmlformats.org/officeDocument/2006/relationships/image" Target="../media/image341.png"/><Relationship Id="rId10" Type="http://schemas.openxmlformats.org/officeDocument/2006/relationships/image" Target="../media/image372.png"/><Relationship Id="rId4" Type="http://schemas.openxmlformats.org/officeDocument/2006/relationships/image" Target="../media/image230.png"/><Relationship Id="rId9" Type="http://schemas.openxmlformats.org/officeDocument/2006/relationships/image" Target="../media/image3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5132-FC02-8E4F-134D-A1F16488F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489" y="597309"/>
            <a:ext cx="10889673" cy="1226127"/>
          </a:xfr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altLang="ja-JP" sz="4000" dirty="0">
                <a:latin typeface="Gill Sans MT" panose="020B0502020104020203" pitchFamily="34" charset="0"/>
              </a:rPr>
              <a:t>Koopman Analysis of Large-Scale Transient Simulation Data on Weather Dynamics</a:t>
            </a:r>
            <a:endParaRPr lang="en-US" sz="4000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1A63F4-8169-1432-FEA2-42D14CD9356D}"/>
                  </a:ext>
                </a:extLst>
              </p:cNvPr>
              <p:cNvSpPr txBox="1"/>
              <p:nvPr/>
            </p:nvSpPr>
            <p:spPr>
              <a:xfrm>
                <a:off x="1615860" y="2037192"/>
                <a:ext cx="8516932" cy="4487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4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  <a:p>
                <a:pPr algn="ctr"/>
                <a:r>
                  <a:rPr lang="en-US" sz="2800" dirty="0" err="1">
                    <a:latin typeface="Gill Sans MT" panose="020B0502020104020203" pitchFamily="34" charset="0"/>
                    <a:ea typeface="メイリオ" panose="020B0604030504040204" pitchFamily="50" charset="-128"/>
                  </a:rPr>
                  <a:t>Zhicheng</a:t>
                </a:r>
                <a:r>
                  <a:rPr lang="en-US" sz="2800" dirty="0">
                    <a:latin typeface="Gill Sans MT" panose="020B0502020104020203" pitchFamily="34" charset="0"/>
                    <a:ea typeface="メイリオ" panose="020B0604030504040204" pitchFamily="50" charset="-128"/>
                  </a:rPr>
                  <a:t> Zhang*</a:t>
                </a:r>
              </a:p>
              <a:p>
                <a:pPr algn="ctr"/>
                <a:endParaRPr lang="en-US" sz="2400" dirty="0">
                  <a:latin typeface="Gill Sans MT" panose="020B0502020104020203" pitchFamily="34" charset="0"/>
                  <a:ea typeface="メイリオ" panose="020B0604030504040204" pitchFamily="50" charset="-128"/>
                </a:endParaRPr>
              </a:p>
              <a:p>
                <a:pPr algn="ctr"/>
                <a:r>
                  <a:rPr lang="en-US" sz="2400" dirty="0">
                    <a:latin typeface="Gill Sans MT" panose="020B0502020104020203" pitchFamily="34" charset="0"/>
                    <a:ea typeface="メイリオ" panose="020B0604030504040204" pitchFamily="50" charset="-128"/>
                  </a:rPr>
                  <a:t>Joint work with Yoshihiko </a:t>
                </a:r>
                <a:r>
                  <a:rPr lang="en-US" sz="2400" dirty="0" err="1">
                    <a:latin typeface="Gill Sans MT" panose="020B0502020104020203" pitchFamily="34" charset="0"/>
                    <a:ea typeface="メイリオ" panose="020B0604030504040204" pitchFamily="50" charset="-128"/>
                  </a:rPr>
                  <a:t>Susuki</a:t>
                </a:r>
                <a:r>
                  <a:rPr lang="en-US" sz="2400" dirty="0">
                    <a:latin typeface="Gill Sans MT" panose="020B0502020104020203" pitchFamily="34" charset="0"/>
                    <a:ea typeface="メイリオ" panose="020B0604030504040204" pitchFamily="50" charset="-128"/>
                  </a:rPr>
                  <a:t>*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Gill Sans MT" panose="020B0502020104020203" pitchFamily="34" charset="0"/>
                            <a:ea typeface="メイリオ" panose="020B0604030504040204" pitchFamily="50" charset="-128"/>
                          </a:rPr>
                          <m:t>Atsushi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Gill Sans MT" panose="020B0502020104020203" pitchFamily="34" charset="0"/>
                            <a:ea typeface="メイリオ" panose="020B0604030504040204" pitchFamily="50" charset="-128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Gill Sans MT" panose="020B0502020104020203" pitchFamily="34" charset="0"/>
                            <a:ea typeface="メイリオ" panose="020B0604030504040204" pitchFamily="50" charset="-128"/>
                          </a:rPr>
                          <m:t>Okazaki</m:t>
                        </m:r>
                      </m:e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400" dirty="0">
                  <a:latin typeface="Gill Sans MT" panose="020B0502020104020203" pitchFamily="34" charset="0"/>
                  <a:ea typeface="メイリオ" panose="020B0604030504040204" pitchFamily="50" charset="-128"/>
                </a:endParaRPr>
              </a:p>
              <a:p>
                <a:pPr algn="ctr"/>
                <a:endParaRPr lang="en-US" sz="1400" dirty="0">
                  <a:latin typeface="Gill Sans MT" panose="020B0502020104020203" pitchFamily="34" charset="0"/>
                  <a:ea typeface="メイリオ" panose="020B0604030504040204" pitchFamily="50" charset="-128"/>
                </a:endParaRPr>
              </a:p>
              <a:p>
                <a:pPr algn="ctr"/>
                <a:r>
                  <a:rPr lang="en-US" dirty="0">
                    <a:latin typeface="Gill Sans MT" panose="020B0502020104020203" pitchFamily="34" charset="0"/>
                    <a:ea typeface="メイリオ" panose="020B0604030504040204" pitchFamily="50" charset="-128"/>
                  </a:rPr>
                  <a:t>*</a:t>
                </a:r>
                <a:r>
                  <a:rPr lang="en-US" sz="2000" i="1" dirty="0">
                    <a:latin typeface="Gill Sans MT" panose="020B0502020104020203" pitchFamily="34" charset="0"/>
                    <a:ea typeface="メイリオ" panose="020B0604030504040204" pitchFamily="50" charset="-128"/>
                  </a:rPr>
                  <a:t>Department of Electrical Engineering, Kyoto University</a:t>
                </a:r>
              </a:p>
              <a:p>
                <a:pPr algn="ctr"/>
                <a:endParaRPr lang="en-US" sz="900" i="1" dirty="0">
                  <a:latin typeface="Gill Sans MT" panose="020B0502020104020203" pitchFamily="34" charset="0"/>
                  <a:ea typeface="メイリオ" panose="020B0604030504040204" pitchFamily="50" charset="-128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</m:ctrlPr>
                      </m:sSupPr>
                      <m:e/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000" i="1" dirty="0">
                    <a:latin typeface="Gill Sans MT" panose="020B0502020104020203" pitchFamily="34" charset="0"/>
                    <a:ea typeface="メイリオ" panose="020B0604030504040204" pitchFamily="50" charset="-128"/>
                  </a:rPr>
                  <a:t>Institute of Advanced Academic Research, Chiba University</a:t>
                </a:r>
              </a:p>
              <a:p>
                <a:pPr algn="ctr"/>
                <a:endParaRPr lang="en-US" sz="24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  <a:p>
                <a:pPr algn="ctr"/>
                <a:r>
                  <a:rPr lang="en-US" altLang="ja-JP" sz="2400" dirty="0">
                    <a:latin typeface="Gill Sans MT" panose="020B0502020104020203" pitchFamily="34" charset="0"/>
                    <a:ea typeface="メイリオ" panose="020B0604030504040204" pitchFamily="50" charset="-128"/>
                  </a:rPr>
                  <a:t>SIAM Conference on Applications of Dynamical Systems </a:t>
                </a:r>
              </a:p>
              <a:p>
                <a:pPr algn="ctr"/>
                <a:r>
                  <a:rPr lang="en-US" altLang="ja-JP" sz="2400" dirty="0">
                    <a:latin typeface="Gill Sans MT" panose="020B0502020104020203" pitchFamily="34" charset="0"/>
                    <a:ea typeface="メイリオ" panose="020B0604030504040204" pitchFamily="50" charset="-128"/>
                  </a:rPr>
                  <a:t>(SIAM DS’25)</a:t>
                </a:r>
              </a:p>
              <a:p>
                <a:pPr algn="ctr"/>
                <a:endParaRPr lang="en-US" sz="2000" dirty="0">
                  <a:latin typeface="Gill Sans MT" panose="020B0502020104020203" pitchFamily="34" charset="0"/>
                  <a:ea typeface="メイリオ" panose="020B0604030504040204" pitchFamily="50" charset="-128"/>
                </a:endParaRPr>
              </a:p>
              <a:p>
                <a:pPr algn="ctr"/>
                <a:r>
                  <a:rPr lang="en-US" sz="2400" dirty="0">
                    <a:latin typeface="Gill Sans MT" panose="020B0502020104020203" pitchFamily="34" charset="0"/>
                    <a:ea typeface="メイリオ" panose="020B0604030504040204" pitchFamily="50" charset="-128"/>
                  </a:rPr>
                  <a:t>May 13, 2025,    Denver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1A63F4-8169-1432-FEA2-42D14CD9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860" y="2037192"/>
                <a:ext cx="8516932" cy="4487703"/>
              </a:xfrm>
              <a:prstGeom prst="rect">
                <a:avLst/>
              </a:prstGeom>
              <a:blipFill>
                <a:blip r:embed="rId3"/>
                <a:stretch>
                  <a:fillRect b="-282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ue circle with a tree and text&#10;&#10;AI-generated content may be incorrect.">
            <a:extLst>
              <a:ext uri="{FF2B5EF4-FFF2-40B4-BE49-F238E27FC236}">
                <a16:creationId xmlns:a16="http://schemas.microsoft.com/office/drawing/2014/main" id="{B53E40FB-3323-07AA-78C8-00449AC8E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34" y="5125773"/>
            <a:ext cx="1226127" cy="122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15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7CA0C-7C28-CA62-F7B6-A32A2FB83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 with white and red squares&#10;&#10;Description automatically generated with medium confidence">
            <a:extLst>
              <a:ext uri="{FF2B5EF4-FFF2-40B4-BE49-F238E27FC236}">
                <a16:creationId xmlns:a16="http://schemas.microsoft.com/office/drawing/2014/main" id="{477EDFA3-B394-9CB8-6272-321E2A421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838" y="923028"/>
            <a:ext cx="6472631" cy="2723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diagram of a circular graph&#10;&#10;Description automatically generated with medium confidence">
            <a:extLst>
              <a:ext uri="{FF2B5EF4-FFF2-40B4-BE49-F238E27FC236}">
                <a16:creationId xmlns:a16="http://schemas.microsoft.com/office/drawing/2014/main" id="{5AD34077-5A77-2254-5C3D-CF33EFF2D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1" y="1692876"/>
            <a:ext cx="4233123" cy="24779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2D6CC91-67AB-C236-BB94-85293F722784}"/>
              </a:ext>
            </a:extLst>
          </p:cNvPr>
          <p:cNvSpPr txBox="1">
            <a:spLocks/>
          </p:cNvSpPr>
          <p:nvPr/>
        </p:nvSpPr>
        <p:spPr>
          <a:xfrm>
            <a:off x="0" y="16040"/>
            <a:ext cx="12162022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>
                <a:latin typeface="Gill Sans MT" panose="020B0502020104020203" pitchFamily="34" charset="0"/>
              </a:rPr>
              <a:t>Experiment I: Initial term of  Vorticity Magnitude (</a:t>
            </a:r>
            <a:r>
              <a:rPr lang="en-US" sz="3200" i="1" u="sng" dirty="0">
                <a:latin typeface="Gill Sans MT" panose="020B0502020104020203" pitchFamily="34" charset="0"/>
              </a:rPr>
              <a:t>N</a:t>
            </a:r>
            <a:r>
              <a:rPr lang="en-US" sz="3200" u="sng" dirty="0">
                <a:latin typeface="Gill Sans MT" panose="020B0502020104020203" pitchFamily="34" charset="0"/>
              </a:rPr>
              <a:t>=31)</a:t>
            </a:r>
          </a:p>
        </p:txBody>
      </p:sp>
      <p:pic>
        <p:nvPicPr>
          <p:cNvPr id="13" name="Picture 12" descr="A blue square with red and blue lines&#10;&#10;Description automatically generated">
            <a:extLst>
              <a:ext uri="{FF2B5EF4-FFF2-40B4-BE49-F238E27FC236}">
                <a16:creationId xmlns:a16="http://schemas.microsoft.com/office/drawing/2014/main" id="{E14BA6F0-7F21-926E-7B2D-520792076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54358"/>
            <a:ext cx="4233123" cy="2567117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643293E-0868-C654-1D16-0B0587FF4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8E9AC53-959E-81DB-440D-1E96EDA5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20234DA-2E75-EA91-0677-C1A991E1DB75}"/>
                  </a:ext>
                </a:extLst>
              </p:cNvPr>
              <p:cNvSpPr txBox="1"/>
              <p:nvPr/>
            </p:nvSpPr>
            <p:spPr>
              <a:xfrm>
                <a:off x="4324864" y="2271002"/>
                <a:ext cx="659993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20234DA-2E75-EA91-0677-C1A991E1D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864" y="2271002"/>
                <a:ext cx="659993" cy="491417"/>
              </a:xfrm>
              <a:prstGeom prst="rect">
                <a:avLst/>
              </a:prstGeom>
              <a:blipFill>
                <a:blip r:embed="rId5"/>
                <a:stretch>
                  <a:fillRect l="-7547" r="-18868" b="-12821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AAF905-E639-9948-23B2-DFBBB08F7838}"/>
                  </a:ext>
                </a:extLst>
              </p:cNvPr>
              <p:cNvSpPr txBox="1"/>
              <p:nvPr/>
            </p:nvSpPr>
            <p:spPr>
              <a:xfrm>
                <a:off x="-2" y="617535"/>
                <a:ext cx="6096002" cy="1162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2300" dirty="0">
                    <a:latin typeface="Gill Sans MT" panose="020B0502020104020203" pitchFamily="34" charset="77"/>
                  </a:rPr>
                  <a:t>Initial-term Vorticity Magnitude</a:t>
                </a:r>
                <a:r>
                  <a:rPr lang="en-US" sz="2300" b="1" dirty="0">
                    <a:latin typeface="Gill Sans MT" panose="020B0502020104020203" pitchFamily="34" charset="77"/>
                  </a:rPr>
                  <a:t>:  </a:t>
                </a:r>
                <a:r>
                  <a:rPr lang="en-US" altLang="zh-CN" sz="2300" b="1" dirty="0">
                    <a:latin typeface="Gill Sans MT" panose="020B0502020104020203" pitchFamily="34" charset="77"/>
                  </a:rPr>
                  <a:t>Y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𝟑𝟖𝟖𝟎</m:t>
                        </m:r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300" dirty="0">
                    <a:latin typeface="Gill Sans MT" panose="020B0502020104020203" pitchFamily="34" charset="77"/>
                  </a:rPr>
                  <a:t> 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2300" dirty="0">
                    <a:latin typeface="Gill Sans MT" panose="020B0502020104020203" pitchFamily="34" charset="77"/>
                  </a:rPr>
                  <a:t>DMD vs. SPDMD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2300" dirty="0">
                    <a:latin typeface="Gill Sans MT" panose="020B0502020104020203" pitchFamily="34" charset="77"/>
                  </a:rPr>
                  <a:t>Extract 6 paired </a:t>
                </a:r>
                <a:r>
                  <a:rPr lang="en-US" sz="2300" b="1" i="1" dirty="0">
                    <a:solidFill>
                      <a:srgbClr val="FF0000"/>
                    </a:solidFill>
                    <a:latin typeface="Gill Sans MT" panose="020B0502020104020203" pitchFamily="34" charset="77"/>
                  </a:rPr>
                  <a:t>decay or growth </a:t>
                </a:r>
                <a:r>
                  <a:rPr lang="en-US" sz="2300" dirty="0">
                    <a:latin typeface="Gill Sans MT" panose="020B0502020104020203" pitchFamily="34" charset="77"/>
                  </a:rPr>
                  <a:t>modes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AAF905-E639-9948-23B2-DFBBB08F7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617535"/>
                <a:ext cx="6096002" cy="1162178"/>
              </a:xfrm>
              <a:prstGeom prst="rect">
                <a:avLst/>
              </a:prstGeom>
              <a:blipFill>
                <a:blip r:embed="rId6"/>
                <a:stretch>
                  <a:fillRect l="-1455" t="-2151" b="-967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function&#10;&#10;Description automatically generated">
            <a:extLst>
              <a:ext uri="{FF2B5EF4-FFF2-40B4-BE49-F238E27FC236}">
                <a16:creationId xmlns:a16="http://schemas.microsoft.com/office/drawing/2014/main" id="{678E1A5D-1B01-5817-0BC8-9D906B2CBE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838" y="3754995"/>
            <a:ext cx="6556504" cy="2723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1EFCD7-8E5D-928C-5B61-3BFC9BC936FC}"/>
                  </a:ext>
                </a:extLst>
              </p:cNvPr>
              <p:cNvSpPr txBox="1"/>
              <p:nvPr/>
            </p:nvSpPr>
            <p:spPr>
              <a:xfrm>
                <a:off x="4194331" y="4583839"/>
                <a:ext cx="1031164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ℜ</m:t>
                      </m:r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1EFCD7-8E5D-928C-5B61-3BFC9BC93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331" y="4583839"/>
                <a:ext cx="1031164" cy="459678"/>
              </a:xfrm>
              <a:prstGeom prst="rect">
                <a:avLst/>
              </a:prstGeom>
              <a:blipFill>
                <a:blip r:embed="rId8"/>
                <a:stretch>
                  <a:fillRect l="-1220" r="-17073" b="-10811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39A91E32-3A04-5E17-29DC-75360C58AC5E}"/>
              </a:ext>
            </a:extLst>
          </p:cNvPr>
          <p:cNvSpPr/>
          <p:nvPr/>
        </p:nvSpPr>
        <p:spPr>
          <a:xfrm rot="19427383">
            <a:off x="4324864" y="3063875"/>
            <a:ext cx="864974" cy="3651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9A5864B-154A-0AD4-9710-73D2677F19BA}"/>
              </a:ext>
            </a:extLst>
          </p:cNvPr>
          <p:cNvSpPr/>
          <p:nvPr/>
        </p:nvSpPr>
        <p:spPr>
          <a:xfrm rot="1628762">
            <a:off x="4324864" y="3976092"/>
            <a:ext cx="864974" cy="3651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00905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D7401-8E0F-54DE-A37B-CC08637EBF0F}"/>
              </a:ext>
            </a:extLst>
          </p:cNvPr>
          <p:cNvSpPr txBox="1">
            <a:spLocks/>
          </p:cNvSpPr>
          <p:nvPr/>
        </p:nvSpPr>
        <p:spPr>
          <a:xfrm>
            <a:off x="151898" y="0"/>
            <a:ext cx="5494522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>
                <a:latin typeface="Gill Sans MT" panose="020B0502020104020203" pitchFamily="34" charset="0"/>
              </a:rPr>
              <a:t>Performance Assessments: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128A2-634D-3FB4-BD71-F070A967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7BB26-FA60-0099-BD89-417136880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83A5330-FCE6-41AE-5E81-C5A094FB0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0" y="2976480"/>
            <a:ext cx="5370859" cy="2980591"/>
          </a:xfrm>
          <a:prstGeom prst="rect">
            <a:avLst/>
          </a:prstGeom>
        </p:spPr>
      </p:pic>
      <p:pic>
        <p:nvPicPr>
          <p:cNvPr id="14" name="Picture 13" descr="A blue square with white and red squares&#10;&#10;Description automatically generated with medium confidence">
            <a:extLst>
              <a:ext uri="{FF2B5EF4-FFF2-40B4-BE49-F238E27FC236}">
                <a16:creationId xmlns:a16="http://schemas.microsoft.com/office/drawing/2014/main" id="{AF6B8B92-3277-662E-D0CF-653EE40BB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004"/>
            <a:ext cx="6319098" cy="45535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9C93B5-E174-B4E8-F1D6-BBB0BCD725A4}"/>
              </a:ext>
            </a:extLst>
          </p:cNvPr>
          <p:cNvSpPr txBox="1"/>
          <p:nvPr/>
        </p:nvSpPr>
        <p:spPr>
          <a:xfrm>
            <a:off x="0" y="5657671"/>
            <a:ext cx="1193692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2300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SPDMD makes a trade off between accuracy and model complexity.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300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However, SPDMD with </a:t>
            </a:r>
            <a:r>
              <a:rPr lang="en-US" sz="2300" b="1" dirty="0">
                <a:solidFill>
                  <a:srgbClr val="EF11B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few selected modes</a:t>
            </a:r>
            <a:r>
              <a:rPr lang="en-US" sz="2300" dirty="0">
                <a:solidFill>
                  <a:srgbClr val="EF11B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300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</a:t>
            </a:r>
            <a:r>
              <a:rPr lang="en-US" sz="2300" b="1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</a:t>
            </a:r>
            <a:r>
              <a:rPr lang="en-US" sz="2300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directly capture the</a:t>
            </a:r>
            <a:r>
              <a:rPr lang="en-US" sz="2300" b="1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300" b="1" dirty="0">
                <a:solidFill>
                  <a:srgbClr val="EF11B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peak / jump </a:t>
            </a:r>
            <a:r>
              <a:rPr lang="en-US" sz="2300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</a:t>
            </a:r>
            <a:r>
              <a:rPr lang="en-US" sz="2300" b="1" i="1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temporal dynamics </a:t>
            </a:r>
            <a:r>
              <a:rPr lang="en-US" sz="2300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(vs. original data)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928271-5AAF-DFFD-1355-06227D0B6CF5}"/>
              </a:ext>
            </a:extLst>
          </p:cNvPr>
          <p:cNvSpPr txBox="1"/>
          <p:nvPr/>
        </p:nvSpPr>
        <p:spPr>
          <a:xfrm>
            <a:off x="45699" y="5223440"/>
            <a:ext cx="6598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Specific spatial </a:t>
            </a:r>
            <a:r>
              <a:rPr lang="en-US" altLang="zh-CN" sz="2400" dirty="0">
                <a:latin typeface="Gill Sans MT" panose="020B0502020104020203" pitchFamily="34" charset="0"/>
              </a:rPr>
              <a:t>location </a:t>
            </a:r>
            <a:r>
              <a:rPr lang="en-US" sz="2400" b="0" i="0" u="none" strike="noStrike" baseline="0" dirty="0">
                <a:solidFill>
                  <a:srgbClr val="0000FF"/>
                </a:solidFill>
                <a:latin typeface="Gill Sans MT" panose="020B0502020104020203" pitchFamily="34" charset="0"/>
              </a:rPr>
              <a:t>(</a:t>
            </a:r>
            <a:r>
              <a:rPr lang="en-US" sz="2400" b="0" i="0" u="none" strike="noStrike" baseline="0" dirty="0">
                <a:solidFill>
                  <a:schemeClr val="accent4"/>
                </a:solidFill>
                <a:latin typeface="Gill Sans MT" panose="020B0502020104020203" pitchFamily="34" charset="0"/>
              </a:rPr>
              <a:t>25, 26</a:t>
            </a:r>
            <a:r>
              <a:rPr lang="en-US" sz="2400" b="0" i="0" u="none" strike="noStrike" baseline="0" dirty="0">
                <a:solidFill>
                  <a:srgbClr val="0000FF"/>
                </a:solidFill>
                <a:latin typeface="Gill Sans MT" panose="020B0502020104020203" pitchFamily="34" charset="0"/>
              </a:rPr>
              <a:t>) ≈ (</a:t>
            </a:r>
            <a:r>
              <a:rPr lang="en-US" sz="2400" b="0" i="0" u="none" strike="noStrike" baseline="0" dirty="0">
                <a:solidFill>
                  <a:schemeClr val="accent4"/>
                </a:solidFill>
                <a:latin typeface="Gill Sans MT" panose="020B0502020104020203" pitchFamily="34" charset="0"/>
              </a:rPr>
              <a:t>12.5km, 5.4km</a:t>
            </a:r>
            <a:r>
              <a:rPr lang="en-US" sz="2400" b="0" i="0" u="none" strike="noStrike" baseline="0" dirty="0">
                <a:solidFill>
                  <a:srgbClr val="0000FF"/>
                </a:solidFill>
                <a:latin typeface="Gill Sans MT" panose="020B0502020104020203" pitchFamily="34" charset="0"/>
              </a:rPr>
              <a:t>)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228B53-4CCF-8FD7-A216-B3761E1D06FB}"/>
              </a:ext>
            </a:extLst>
          </p:cNvPr>
          <p:cNvCxnSpPr>
            <a:cxnSpLocks/>
          </p:cNvCxnSpPr>
          <p:nvPr/>
        </p:nvCxnSpPr>
        <p:spPr>
          <a:xfrm flipH="1" flipV="1">
            <a:off x="5527115" y="4509957"/>
            <a:ext cx="4744152" cy="1514621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762350-C3EE-E30B-7E29-5C02FB6329DB}"/>
              </a:ext>
            </a:extLst>
          </p:cNvPr>
          <p:cNvCxnSpPr>
            <a:cxnSpLocks/>
          </p:cNvCxnSpPr>
          <p:nvPr/>
        </p:nvCxnSpPr>
        <p:spPr>
          <a:xfrm flipV="1">
            <a:off x="10245562" y="5340705"/>
            <a:ext cx="756914" cy="703569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2E3FB42-C1B6-FE7C-2D01-7412B7CDC0DF}"/>
              </a:ext>
            </a:extLst>
          </p:cNvPr>
          <p:cNvSpPr txBox="1"/>
          <p:nvPr/>
        </p:nvSpPr>
        <p:spPr>
          <a:xfrm>
            <a:off x="7901980" y="2905696"/>
            <a:ext cx="2654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ill Sans MT" panose="020B0502020104020203" pitchFamily="34" charset="0"/>
              </a:rPr>
              <a:t>Superposition evolution</a:t>
            </a:r>
          </a:p>
        </p:txBody>
      </p:sp>
      <p:pic>
        <p:nvPicPr>
          <p:cNvPr id="4" name="Picture 3" descr="A graph showing a graph of a model reduction&#10;&#10;Description automatically generated">
            <a:extLst>
              <a:ext uri="{FF2B5EF4-FFF2-40B4-BE49-F238E27FC236}">
                <a16:creationId xmlns:a16="http://schemas.microsoft.com/office/drawing/2014/main" id="{6D92BE5F-7B43-69EE-85F9-C936552B9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96" y="301513"/>
            <a:ext cx="5016410" cy="26461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BBDC6B8-1E3E-EBC8-0AAB-35E29572E94A}"/>
              </a:ext>
            </a:extLst>
          </p:cNvPr>
          <p:cNvSpPr/>
          <p:nvPr/>
        </p:nvSpPr>
        <p:spPr>
          <a:xfrm>
            <a:off x="10766798" y="3164812"/>
            <a:ext cx="868061" cy="2058628"/>
          </a:xfrm>
          <a:prstGeom prst="ellipse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8538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EED6A-588C-991F-2C7D-511D07E13047}"/>
              </a:ext>
            </a:extLst>
          </p:cNvPr>
          <p:cNvSpPr txBox="1">
            <a:spLocks/>
          </p:cNvSpPr>
          <p:nvPr/>
        </p:nvSpPr>
        <p:spPr>
          <a:xfrm>
            <a:off x="151898" y="0"/>
            <a:ext cx="10965682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>
                <a:latin typeface="Gill Sans MT" panose="020B0502020104020203" pitchFamily="34" charset="0"/>
              </a:rPr>
              <a:t>Experiment 1: Mid-term of  Vorticity Magnitude (</a:t>
            </a:r>
            <a:r>
              <a:rPr lang="en-US" sz="3200" i="1" u="sng" dirty="0">
                <a:latin typeface="Gill Sans MT" panose="020B0502020104020203" pitchFamily="34" charset="0"/>
              </a:rPr>
              <a:t>N</a:t>
            </a:r>
            <a:r>
              <a:rPr lang="en-US" sz="3200" u="sng" dirty="0">
                <a:latin typeface="Gill Sans MT" panose="020B0502020104020203" pitchFamily="34" charset="0"/>
              </a:rPr>
              <a:t>=61)  </a:t>
            </a:r>
          </a:p>
        </p:txBody>
      </p:sp>
      <p:pic>
        <p:nvPicPr>
          <p:cNvPr id="4" name="Picture 3" descr="A diagram of a circular graph&#10;&#10;Description automatically generated with medium confidence">
            <a:extLst>
              <a:ext uri="{FF2B5EF4-FFF2-40B4-BE49-F238E27FC236}">
                <a16:creationId xmlns:a16="http://schemas.microsoft.com/office/drawing/2014/main" id="{76A4673E-47B8-6510-ABD2-B11E695E0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1" y="647700"/>
            <a:ext cx="2884220" cy="271429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C05228-C7DA-4382-5DAA-1804FAFD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4B037F-373A-184C-C016-CF90712B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12</a:t>
            </a:fld>
            <a:endParaRPr lang="en-US"/>
          </a:p>
        </p:txBody>
      </p:sp>
      <p:pic>
        <p:nvPicPr>
          <p:cNvPr id="11" name="Picture 10" descr="A blue square with white and red lines&#10;&#10;Description automatically generated with medium confidence">
            <a:extLst>
              <a:ext uri="{FF2B5EF4-FFF2-40B4-BE49-F238E27FC236}">
                <a16:creationId xmlns:a16="http://schemas.microsoft.com/office/drawing/2014/main" id="{60732497-2BC2-D3CC-5AE7-26DFB30E0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8" y="3482679"/>
            <a:ext cx="6059890" cy="2842941"/>
          </a:xfrm>
          <a:prstGeom prst="rect">
            <a:avLst/>
          </a:prstGeom>
        </p:spPr>
      </p:pic>
      <p:pic>
        <p:nvPicPr>
          <p:cNvPr id="12" name="Picture 11" descr="A graph of a graph showing the value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57CBD4B-0236-BBAD-191D-D3B789F11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74" y="3482679"/>
            <a:ext cx="5168096" cy="284294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C19CD49-9E9A-C8D0-0E8F-95D2D34EE52F}"/>
              </a:ext>
            </a:extLst>
          </p:cNvPr>
          <p:cNvGrpSpPr/>
          <p:nvPr/>
        </p:nvGrpSpPr>
        <p:grpSpPr>
          <a:xfrm>
            <a:off x="3716992" y="1904401"/>
            <a:ext cx="1375089" cy="788501"/>
            <a:chOff x="3085584" y="1775174"/>
            <a:chExt cx="1375089" cy="788501"/>
          </a:xfrm>
        </p:grpSpPr>
        <p:sp>
          <p:nvSpPr>
            <p:cNvPr id="14" name="Arrow: Left-Right-Up 13">
              <a:extLst>
                <a:ext uri="{FF2B5EF4-FFF2-40B4-BE49-F238E27FC236}">
                  <a16:creationId xmlns:a16="http://schemas.microsoft.com/office/drawing/2014/main" id="{B39E9E08-B771-CE87-B030-800D911EBBEF}"/>
                </a:ext>
              </a:extLst>
            </p:cNvPr>
            <p:cNvSpPr/>
            <p:nvPr/>
          </p:nvSpPr>
          <p:spPr>
            <a:xfrm rot="10800000">
              <a:off x="3085584" y="1775174"/>
              <a:ext cx="1375089" cy="788501"/>
            </a:xfrm>
            <a:prstGeom prst="leftRightUpArrow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719A10-0E2D-896F-A235-1644380F2833}"/>
                </a:ext>
              </a:extLst>
            </p:cNvPr>
            <p:cNvSpPr txBox="1"/>
            <p:nvPr/>
          </p:nvSpPr>
          <p:spPr>
            <a:xfrm>
              <a:off x="3256707" y="1782508"/>
              <a:ext cx="1143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Gill Sans MT" panose="020B0502020104020203" pitchFamily="34" charset="0"/>
                </a:rPr>
                <a:t>SPDMD</a:t>
              </a:r>
            </a:p>
          </p:txBody>
        </p:sp>
      </p:grpSp>
      <p:pic>
        <p:nvPicPr>
          <p:cNvPr id="18" name="Picture 17" descr="A group of waves with text&#10;&#10;Description automatically generated with medium confidence">
            <a:extLst>
              <a:ext uri="{FF2B5EF4-FFF2-40B4-BE49-F238E27FC236}">
                <a16:creationId xmlns:a16="http://schemas.microsoft.com/office/drawing/2014/main" id="{60B35832-3BD6-2FC2-FD49-EF81A8878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74" y="768386"/>
            <a:ext cx="5298391" cy="25936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174B02-9258-99AE-B113-FD7C675B1A9A}"/>
                  </a:ext>
                </a:extLst>
              </p:cNvPr>
              <p:cNvSpPr txBox="1"/>
              <p:nvPr/>
            </p:nvSpPr>
            <p:spPr>
              <a:xfrm>
                <a:off x="3773949" y="1463499"/>
                <a:ext cx="1371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3880×61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174B02-9258-99AE-B113-FD7C675B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949" y="1463499"/>
                <a:ext cx="1371337" cy="276999"/>
              </a:xfrm>
              <a:prstGeom prst="rect">
                <a:avLst/>
              </a:prstGeom>
              <a:blipFill>
                <a:blip r:embed="rId6"/>
                <a:stretch>
                  <a:fillRect l="-2752" t="-4348" r="-917" b="-4348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2FDE339-DCBB-E00C-110C-210367383AE5}"/>
              </a:ext>
            </a:extLst>
          </p:cNvPr>
          <p:cNvSpPr txBox="1"/>
          <p:nvPr/>
        </p:nvSpPr>
        <p:spPr>
          <a:xfrm>
            <a:off x="496273" y="6356350"/>
            <a:ext cx="10439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Specific Spatial </a:t>
            </a:r>
            <a:r>
              <a:rPr lang="en-US" altLang="zh-CN" sz="2000" dirty="0">
                <a:latin typeface="Gill Sans MT" panose="020B0502020104020203" pitchFamily="34" charset="0"/>
              </a:rPr>
              <a:t>location </a:t>
            </a:r>
            <a:r>
              <a:rPr lang="en-US" sz="2000" b="0" i="0" u="none" strike="noStrike" baseline="0" dirty="0">
                <a:solidFill>
                  <a:srgbClr val="0000FF"/>
                </a:solidFill>
                <a:latin typeface="Gill Sans MT" panose="020B0502020104020203" pitchFamily="34" charset="0"/>
              </a:rPr>
              <a:t>(</a:t>
            </a:r>
            <a:r>
              <a:rPr lang="en-US" sz="2000" b="0" i="0" u="none" strike="noStrike" baseline="0" dirty="0">
                <a:solidFill>
                  <a:schemeClr val="accent4"/>
                </a:solidFill>
                <a:latin typeface="Gill Sans MT" panose="020B0502020104020203" pitchFamily="34" charset="0"/>
              </a:rPr>
              <a:t>30, 38</a:t>
            </a:r>
            <a:r>
              <a:rPr lang="en-US" sz="2000" b="0" i="0" u="none" strike="noStrike" baseline="0" dirty="0">
                <a:solidFill>
                  <a:srgbClr val="0000FF"/>
                </a:solidFill>
                <a:latin typeface="Gill Sans MT" panose="020B0502020104020203" pitchFamily="34" charset="0"/>
              </a:rPr>
              <a:t>) ≈ (</a:t>
            </a:r>
            <a:r>
              <a:rPr lang="en-US" sz="2000" b="0" i="0" u="none" strike="noStrike" baseline="0" dirty="0">
                <a:solidFill>
                  <a:schemeClr val="accent4"/>
                </a:solidFill>
                <a:latin typeface="Gill Sans MT" panose="020B0502020104020203" pitchFamily="34" charset="0"/>
              </a:rPr>
              <a:t>15km, 7.8km</a:t>
            </a:r>
            <a:r>
              <a:rPr lang="en-US" sz="2000" b="0" i="0" u="none" strike="noStrike" baseline="0" dirty="0">
                <a:solidFill>
                  <a:srgbClr val="0000FF"/>
                </a:solidFill>
                <a:latin typeface="Gill Sans MT" panose="020B0502020104020203" pitchFamily="34" charset="0"/>
              </a:rPr>
              <a:t>) </a:t>
            </a:r>
            <a:r>
              <a:rPr lang="en-US" sz="2000" b="0" i="0" u="none" strike="noStrike" baseline="0" dirty="0">
                <a:latin typeface="Gill Sans MT" panose="020B0502020104020203" pitchFamily="34" charset="0"/>
              </a:rPr>
              <a:t>with</a:t>
            </a:r>
            <a:r>
              <a:rPr lang="en-US" sz="2000" b="0" i="0" u="none" strike="noStrike" dirty="0">
                <a:latin typeface="Gill Sans MT" panose="020B0502020104020203" pitchFamily="34" charset="0"/>
              </a:rPr>
              <a:t> the index </a:t>
            </a:r>
            <a:r>
              <a:rPr lang="en-US" sz="2000" b="0" i="0" u="none" strike="noStrike" dirty="0" err="1">
                <a:latin typeface="Gill Sans MT" panose="020B0502020104020203" pitchFamily="34" charset="0"/>
              </a:rPr>
              <a:t>i</a:t>
            </a:r>
            <a:r>
              <a:rPr lang="en-US" sz="2000" dirty="0">
                <a:latin typeface="Gill Sans MT" panose="020B0502020104020203" pitchFamily="34" charset="0"/>
              </a:rPr>
              <a:t>=1510 may fail to jump behavior</a:t>
            </a:r>
            <a:endParaRPr lang="en-US" sz="2000" b="0" i="0" u="none" strike="noStrike" dirty="0">
              <a:latin typeface="Gill Sans MT" panose="020B05020201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7C19A4-339E-4569-C7D2-625B1E0F73A4}"/>
              </a:ext>
            </a:extLst>
          </p:cNvPr>
          <p:cNvSpPr txBox="1"/>
          <p:nvPr/>
        </p:nvSpPr>
        <p:spPr>
          <a:xfrm>
            <a:off x="3240548" y="792388"/>
            <a:ext cx="2748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>
                <a:latin typeface="Gill Sans MT" panose="020B0502020104020203" pitchFamily="34" charset="77"/>
              </a:rPr>
              <a:t>Mid-term Simulation</a:t>
            </a:r>
          </a:p>
        </p:txBody>
      </p:sp>
    </p:spTree>
    <p:extLst>
      <p:ext uri="{BB962C8B-B14F-4D97-AF65-F5344CB8AC3E}">
        <p14:creationId xmlns:p14="http://schemas.microsoft.com/office/powerpoint/2010/main" val="24055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curve&#10;&#10;Description automatically generated with medium confidence">
            <a:extLst>
              <a:ext uri="{FF2B5EF4-FFF2-40B4-BE49-F238E27FC236}">
                <a16:creationId xmlns:a16="http://schemas.microsoft.com/office/drawing/2014/main" id="{BB2FB64C-6062-E71C-508B-B7B2D8546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80" y="576212"/>
            <a:ext cx="5931520" cy="27118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52F58-DA0F-56F2-3159-F2CE469B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558F2-52B8-149B-5BCA-7D1E1B71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 descr="A graph showing a line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D2BB9021-46C3-1ACF-4952-806D9CE02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16" y="3288030"/>
            <a:ext cx="5766732" cy="31722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D838D1A-1C1B-1C1B-053C-C1F89BC3E518}"/>
              </a:ext>
            </a:extLst>
          </p:cNvPr>
          <p:cNvSpPr txBox="1">
            <a:spLocks/>
          </p:cNvSpPr>
          <p:nvPr/>
        </p:nvSpPr>
        <p:spPr>
          <a:xfrm>
            <a:off x="151898" y="0"/>
            <a:ext cx="7917682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>
                <a:latin typeface="Gill Sans MT" panose="020B0502020104020203" pitchFamily="34" charset="0"/>
              </a:rPr>
              <a:t>Performance Loss vs Model Reduction: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FBE5C3-9C8D-81DD-4566-BAEB21940565}"/>
              </a:ext>
            </a:extLst>
          </p:cNvPr>
          <p:cNvSpPr txBox="1"/>
          <p:nvPr/>
        </p:nvSpPr>
        <p:spPr>
          <a:xfrm>
            <a:off x="6332220" y="916458"/>
            <a:ext cx="5326380" cy="20313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  <a:latin typeface="Gill Sans MT" panose="020B0502020104020203" pitchFamily="34" charset="0"/>
              </a:rPr>
              <a:t>SPDMD makes a trade-off between the accuracy and model complexity.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As the sparsity weight increases (1 to 1000), </a:t>
            </a:r>
          </a:p>
          <a:p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   the number of selected modes decreases (60 to 1)    </a:t>
            </a:r>
            <a:r>
              <a:rPr lang="en-US" dirty="0">
                <a:solidFill>
                  <a:srgbClr val="0000FF"/>
                </a:solidFill>
                <a:latin typeface="Gill Sans MT" panose="020B0502020104020203" pitchFamily="34" charset="0"/>
              </a:rPr>
              <a:t>while the performance loss increases (0% to 77.9%).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F892D-2616-F26A-BA33-A8B4A226BE7C}"/>
              </a:ext>
            </a:extLst>
          </p:cNvPr>
          <p:cNvSpPr txBox="1"/>
          <p:nvPr/>
        </p:nvSpPr>
        <p:spPr>
          <a:xfrm>
            <a:off x="6108582" y="3288030"/>
            <a:ext cx="56054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latin typeface="Gill Sans MT" panose="020B0502020104020203" pitchFamily="34" charset="0"/>
              </a:rPr>
              <a:t>RMDS comparisons evaluate reconstruction results across all vorticity data points in the y–z plane</a:t>
            </a:r>
            <a:r>
              <a:rPr lang="en-US" sz="1800" b="0" i="0" u="none" strike="noStrike" baseline="0" dirty="0">
                <a:solidFill>
                  <a:srgbClr val="C00040"/>
                </a:solidFill>
                <a:latin typeface="Gill Sans MT" panose="020B0502020104020203" pitchFamily="34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800" b="0" i="0" u="none" strike="noStrike" baseline="0" dirty="0">
              <a:solidFill>
                <a:srgbClr val="C00040"/>
              </a:solidFill>
              <a:latin typeface="Gill Sans MT" panose="020B050202010402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>
                <a:latin typeface="Gill Sans MT" panose="020B0502020104020203" pitchFamily="34" charset="0"/>
              </a:rPr>
              <a:t>Few selected modes by </a:t>
            </a:r>
            <a:r>
              <a:rPr lang="en-US" dirty="0">
                <a:solidFill>
                  <a:srgbClr val="EF11B0"/>
                </a:solidFill>
                <a:latin typeface="Gill Sans MT" panose="020B0502020104020203" pitchFamily="34" charset="0"/>
              </a:rPr>
              <a:t>SPDMD (magenta) </a:t>
            </a:r>
            <a:r>
              <a:rPr lang="en-US" dirty="0">
                <a:latin typeface="Gill Sans MT" panose="020B0502020104020203" pitchFamily="34" charset="0"/>
              </a:rPr>
              <a:t>cannot fully reconstruct the </a:t>
            </a:r>
            <a:r>
              <a:rPr lang="en-US" dirty="0">
                <a:solidFill>
                  <a:srgbClr val="0000FF"/>
                </a:solidFill>
                <a:latin typeface="Gill Sans MT" panose="020B0502020104020203" pitchFamily="34" charset="0"/>
              </a:rPr>
              <a:t>original data (blue), </a:t>
            </a:r>
            <a:r>
              <a:rPr lang="en-US" dirty="0">
                <a:latin typeface="Gill Sans MT" panose="020B0502020104020203" pitchFamily="34" charset="0"/>
              </a:rPr>
              <a:t>whereas </a:t>
            </a:r>
            <a:r>
              <a:rPr lang="en-US" dirty="0">
                <a:solidFill>
                  <a:srgbClr val="00B050"/>
                </a:solidFill>
                <a:latin typeface="Gill Sans MT" panose="020B0502020104020203" pitchFamily="34" charset="0"/>
              </a:rPr>
              <a:t>full-mode DMD (green) </a:t>
            </a:r>
            <a:r>
              <a:rPr lang="en-US" dirty="0">
                <a:latin typeface="Gill Sans MT" panose="020B0502020104020203" pitchFamily="34" charset="0"/>
              </a:rPr>
              <a:t>can provide better reconstruction.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>
                <a:latin typeface="Gill Sans MT" panose="020B0502020104020203" pitchFamily="34" charset="0"/>
              </a:rPr>
              <a:t>The sparsity constraint on amplitudes filters sharp peaks, and the lack of a </a:t>
            </a:r>
            <a:r>
              <a:rPr lang="en-US" b="1" i="1" dirty="0">
                <a:latin typeface="Gill Sans MT" panose="020B0502020104020203" pitchFamily="34" charset="0"/>
              </a:rPr>
              <a:t>continuous spectrum*</a:t>
            </a:r>
            <a:r>
              <a:rPr lang="en-US" dirty="0">
                <a:latin typeface="Gill Sans MT" panose="020B0502020104020203" pitchFamily="34" charset="0"/>
              </a:rPr>
              <a:t> might also lead to this effect.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74A56E-A805-F67E-2935-33A52730886A}"/>
              </a:ext>
            </a:extLst>
          </p:cNvPr>
          <p:cNvSpPr txBox="1"/>
          <p:nvPr/>
        </p:nvSpPr>
        <p:spPr>
          <a:xfrm>
            <a:off x="481912" y="6420902"/>
            <a:ext cx="7587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000" dirty="0">
                <a:latin typeface="Gill Sans MT" panose="020B0502020104020203" pitchFamily="34" charset="77"/>
              </a:rPr>
              <a:t>*Refs.) Mezic, Non Dyna’05; Coolbrock &amp; Townsend, CPAM’24</a:t>
            </a:r>
          </a:p>
        </p:txBody>
      </p:sp>
    </p:spTree>
    <p:extLst>
      <p:ext uri="{BB962C8B-B14F-4D97-AF65-F5344CB8AC3E}">
        <p14:creationId xmlns:p14="http://schemas.microsoft.com/office/powerpoint/2010/main" val="3277569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AB889-8F60-BBC4-17A0-04F12E41AB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521" y="5586"/>
            <a:ext cx="11915637" cy="647700"/>
          </a:xfrm>
        </p:spPr>
        <p:txBody>
          <a:bodyPr>
            <a:normAutofit/>
          </a:bodyPr>
          <a:lstStyle/>
          <a:p>
            <a:r>
              <a:rPr lang="en-US" sz="3200" u="sng" dirty="0">
                <a:latin typeface="Gill Sans MT" panose="020B0502020104020203" pitchFamily="34" charset="0"/>
              </a:rPr>
              <a:t>Experiment II: Humidity Ratio Data Field</a:t>
            </a:r>
          </a:p>
        </p:txBody>
      </p:sp>
      <p:pic>
        <p:nvPicPr>
          <p:cNvPr id="4" name="Picture 3" descr="A group of blue and red gradients&#10;&#10;Description automatically generated">
            <a:extLst>
              <a:ext uri="{FF2B5EF4-FFF2-40B4-BE49-F238E27FC236}">
                <a16:creationId xmlns:a16="http://schemas.microsoft.com/office/drawing/2014/main" id="{E5BA6D93-4908-D1E6-DB84-EC8AD15C66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39" y="522854"/>
            <a:ext cx="5527783" cy="3001220"/>
          </a:xfrm>
          <a:prstGeom prst="rect">
            <a:avLst/>
          </a:prstGeom>
        </p:spPr>
      </p:pic>
      <p:pic>
        <p:nvPicPr>
          <p:cNvPr id="6" name="Picture 5" descr="A diagram of a diagram of the same model&#10;&#10;Description automatically generated with medium confidence">
            <a:extLst>
              <a:ext uri="{FF2B5EF4-FFF2-40B4-BE49-F238E27FC236}">
                <a16:creationId xmlns:a16="http://schemas.microsoft.com/office/drawing/2014/main" id="{10EC67A7-8CCF-F743-042B-96CE48599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379" y="698441"/>
            <a:ext cx="2650960" cy="2437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09E461-4A10-0A2E-5F99-8AA3E236F681}"/>
                  </a:ext>
                </a:extLst>
              </p:cNvPr>
              <p:cNvSpPr txBox="1"/>
              <p:nvPr/>
            </p:nvSpPr>
            <p:spPr>
              <a:xfrm>
                <a:off x="278523" y="1805946"/>
                <a:ext cx="3129444" cy="1054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1400" b="1" u="sng" dirty="0">
                    <a:latin typeface="Gill Sans MT" panose="020B0502020104020203" pitchFamily="34" charset="0"/>
                  </a:rPr>
                  <a:t>Humidity ratio:</a:t>
                </a:r>
                <a:r>
                  <a:rPr lang="en-US" sz="1400" b="1" dirty="0">
                    <a:latin typeface="Gill Sans MT" panose="020B0502020104020203" pitchFamily="34" charset="0"/>
                  </a:rPr>
                  <a:t>  </a:t>
                </a:r>
                <a:r>
                  <a:rPr lang="en-US" altLang="zh-CN" sz="1400" b="1" dirty="0">
                    <a:latin typeface="+mj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𝟑𝟖𝟖𝟎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𝟓𝟏</m:t>
                        </m:r>
                      </m:sup>
                    </m:sSup>
                  </m:oMath>
                </a14:m>
                <a:r>
                  <a:rPr lang="en-US" sz="1400" dirty="0">
                    <a:latin typeface="+mj-lt"/>
                  </a:rPr>
                  <a:t> 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1600" dirty="0">
                    <a:latin typeface="Gill Sans MT" panose="020B0502020104020203" pitchFamily="34" charset="0"/>
                  </a:rPr>
                  <a:t>Various DMD algorithms</a:t>
                </a:r>
              </a:p>
              <a:p>
                <a:r>
                  <a:rPr lang="en-US" sz="1600" dirty="0">
                    <a:latin typeface="Gill Sans MT" panose="020B0502020104020203" pitchFamily="34" charset="0"/>
                  </a:rPr>
                  <a:t>     (Companion-DMD*, SPDMD)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1600" dirty="0">
                    <a:latin typeface="Gill Sans MT" panose="020B0502020104020203" pitchFamily="34" charset="0"/>
                  </a:rPr>
                  <a:t>Extract 6 pairs leading modes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09E461-4A10-0A2E-5F99-8AA3E236F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23" y="1805946"/>
                <a:ext cx="3129444" cy="1054456"/>
              </a:xfrm>
              <a:prstGeom prst="rect">
                <a:avLst/>
              </a:prstGeom>
              <a:blipFill>
                <a:blip r:embed="rId4"/>
                <a:stretch>
                  <a:fillRect l="-1215" b="-5952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us Sign 10">
            <a:extLst>
              <a:ext uri="{FF2B5EF4-FFF2-40B4-BE49-F238E27FC236}">
                <a16:creationId xmlns:a16="http://schemas.microsoft.com/office/drawing/2014/main" id="{7B8B884C-A423-3147-2F2A-D7F88E785BC0}"/>
              </a:ext>
            </a:extLst>
          </p:cNvPr>
          <p:cNvSpPr/>
          <p:nvPr/>
        </p:nvSpPr>
        <p:spPr>
          <a:xfrm>
            <a:off x="8564892" y="3480592"/>
            <a:ext cx="438676" cy="453005"/>
          </a:xfrm>
          <a:prstGeom prst="mathPlus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9C8321-0AB9-C207-30FF-6E08C77C046C}"/>
              </a:ext>
            </a:extLst>
          </p:cNvPr>
          <p:cNvSpPr txBox="1"/>
          <p:nvPr/>
        </p:nvSpPr>
        <p:spPr>
          <a:xfrm>
            <a:off x="307017" y="738296"/>
            <a:ext cx="3306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l Sans MT" panose="020B0502020104020203" pitchFamily="34" charset="0"/>
              </a:rPr>
              <a:t>Goal</a:t>
            </a:r>
            <a:r>
              <a:rPr lang="en-US" dirty="0">
                <a:latin typeface="Gill Sans MT" panose="020B0502020104020203" pitchFamily="34" charset="0"/>
              </a:rPr>
              <a:t>: </a:t>
            </a:r>
          </a:p>
          <a:p>
            <a:r>
              <a:rPr lang="en-US" dirty="0">
                <a:latin typeface="Gill Sans MT" panose="020B0502020104020203" pitchFamily="34" charset="0"/>
              </a:rPr>
              <a:t>Extract </a:t>
            </a:r>
            <a:r>
              <a:rPr lang="en-US" b="1" dirty="0">
                <a:latin typeface="Gill Sans MT" panose="020B0502020104020203" pitchFamily="34" charset="0"/>
              </a:rPr>
              <a:t>warm bubble-like behavior</a:t>
            </a:r>
            <a:r>
              <a:rPr lang="en-US" dirty="0">
                <a:latin typeface="Gill Sans MT" panose="020B0502020104020203" pitchFamily="34" charset="0"/>
              </a:rPr>
              <a:t> in weather dynamics</a:t>
            </a:r>
          </a:p>
        </p:txBody>
      </p:sp>
      <p:pic>
        <p:nvPicPr>
          <p:cNvPr id="13" name="Picture 12" descr="A graph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39AC1857-EEE3-F8DF-F059-A11C17F3C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80" y="3256359"/>
            <a:ext cx="3912995" cy="2934747"/>
          </a:xfrm>
          <a:prstGeom prst="rect">
            <a:avLst/>
          </a:prstGeom>
        </p:spPr>
      </p:pic>
      <p:pic>
        <p:nvPicPr>
          <p:cNvPr id="17" name="Picture 16" descr="A diagram of different types of dynamics&#10;&#10;Description automatically generated with medium confidence">
            <a:extLst>
              <a:ext uri="{FF2B5EF4-FFF2-40B4-BE49-F238E27FC236}">
                <a16:creationId xmlns:a16="http://schemas.microsoft.com/office/drawing/2014/main" id="{5C1DED70-028C-FAE3-3CD4-FEE3C3CFDD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95" y="3990778"/>
            <a:ext cx="4524373" cy="2344368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E8BBB7C8-D8A4-1200-987C-517E828E9855}"/>
              </a:ext>
            </a:extLst>
          </p:cNvPr>
          <p:cNvSpPr/>
          <p:nvPr/>
        </p:nvSpPr>
        <p:spPr>
          <a:xfrm rot="19717225">
            <a:off x="4195383" y="3411427"/>
            <a:ext cx="831913" cy="44008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0C12882-057A-D33D-BF17-ECA8BF997E91}"/>
              </a:ext>
            </a:extLst>
          </p:cNvPr>
          <p:cNvSpPr/>
          <p:nvPr/>
        </p:nvSpPr>
        <p:spPr>
          <a:xfrm rot="2049914">
            <a:off x="5400931" y="3437340"/>
            <a:ext cx="720846" cy="437742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0BAF7181-D1D3-782E-9CE9-502838190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77110AD-A2D8-722F-6595-9752CE665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14</a:t>
            </a:fld>
            <a:endParaRPr lang="en-US"/>
          </a:p>
        </p:txBody>
      </p:sp>
      <p:pic>
        <p:nvPicPr>
          <p:cNvPr id="23" name="Picture 22" descr="A graph showing a number of models&#10;&#10;Description automatically generated">
            <a:extLst>
              <a:ext uri="{FF2B5EF4-FFF2-40B4-BE49-F238E27FC236}">
                <a16:creationId xmlns:a16="http://schemas.microsoft.com/office/drawing/2014/main" id="{BAD470A1-6218-909F-4462-5BF27A292D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568" y="3862700"/>
            <a:ext cx="2584817" cy="248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29D3C9-1810-DBF5-D92C-D0716DC88B1F}"/>
              </a:ext>
            </a:extLst>
          </p:cNvPr>
          <p:cNvSpPr txBox="1"/>
          <p:nvPr/>
        </p:nvSpPr>
        <p:spPr>
          <a:xfrm>
            <a:off x="307017" y="6351379"/>
            <a:ext cx="288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latin typeface="Gill Sans MT" panose="020B0502020104020203" pitchFamily="34" charset="77"/>
              </a:rPr>
              <a:t>*Ref.) Rowley et al., JFM’09</a:t>
            </a:r>
          </a:p>
        </p:txBody>
      </p:sp>
    </p:spTree>
    <p:extLst>
      <p:ext uri="{BB962C8B-B14F-4D97-AF65-F5344CB8AC3E}">
        <p14:creationId xmlns:p14="http://schemas.microsoft.com/office/powerpoint/2010/main" val="1660830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F186-1E59-A692-B1C7-E56E67B983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223014" cy="544563"/>
          </a:xfrm>
          <a:solidFill>
            <a:srgbClr val="002060"/>
          </a:solidFill>
          <a:ln>
            <a:solidFill>
              <a:srgbClr val="002060"/>
            </a:solidFill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The Take-Home Messages: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D6961-1144-A1B1-5CC8-8A1C7D5265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1567" y="868683"/>
            <a:ext cx="11190606" cy="3147057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latin typeface="Gill Sans MT" panose="020B0502020104020203" pitchFamily="34" charset="0"/>
              </a:rPr>
              <a:t>Koopman analysis for short-term weather simulation data by using SPDMD method to identify the dominant (spatial &amp; temporal) modes and realize the model reduction.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latin typeface="Gill Sans MT" panose="020B0502020104020203" pitchFamily="34" charset="0"/>
              </a:rPr>
              <a:t>Experiments on different time-length (initial &amp; mid term duration) and various weather data fields (vorticity magnitude and humidity ratio)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latin typeface="Gill Sans MT" panose="020B0502020104020203" pitchFamily="34" charset="0"/>
              </a:rPr>
              <a:t>The captured transient modes (growth or decay) reveal warm, bubble-like patterns, suggesting the onset or dissipation of heavy rainfall.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12D439-433B-084D-69C8-E343A2ACC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9888EB-447E-AB3D-815B-205C7EC39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 descr="A graph showing a graph of a model reduction&#10;&#10;Description automatically generated">
            <a:extLst>
              <a:ext uri="{FF2B5EF4-FFF2-40B4-BE49-F238E27FC236}">
                <a16:creationId xmlns:a16="http://schemas.microsoft.com/office/drawing/2014/main" id="{890AF0E9-5B6E-22C6-CC18-682AD8F21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70" y="4139251"/>
            <a:ext cx="4421583" cy="2295169"/>
          </a:xfrm>
          <a:prstGeom prst="rect">
            <a:avLst/>
          </a:prstGeom>
        </p:spPr>
      </p:pic>
      <p:pic>
        <p:nvPicPr>
          <p:cNvPr id="11" name="Picture 10" descr="A blue square with white and red squares&#10;&#10;Description automatically generated with medium confidence">
            <a:extLst>
              <a:ext uri="{FF2B5EF4-FFF2-40B4-BE49-F238E27FC236}">
                <a16:creationId xmlns:a16="http://schemas.microsoft.com/office/drawing/2014/main" id="{CAB04F30-D162-1CF0-BC0D-F81D85A37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78" y="4076693"/>
            <a:ext cx="4575994" cy="23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65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E693E9-A2D4-33C8-2C83-D2A5E962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E12FB2-DC60-FEAE-995C-98648341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7E646-23AE-7BE0-CFFD-43A0338EDCE4}"/>
              </a:ext>
            </a:extLst>
          </p:cNvPr>
          <p:cNvSpPr txBox="1"/>
          <p:nvPr/>
        </p:nvSpPr>
        <p:spPr>
          <a:xfrm>
            <a:off x="2803250" y="1533047"/>
            <a:ext cx="57794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Gill Sans MT" panose="020B0502020104020203" pitchFamily="34" charset="0"/>
              </a:rPr>
              <a:t>Thank you!</a:t>
            </a: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007A466A-2204-3F3F-742E-AB5DD4C6A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520" y="4887551"/>
            <a:ext cx="1419241" cy="1211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20B47F-081F-EDAF-2BAD-F38BF1B9224C}"/>
              </a:ext>
            </a:extLst>
          </p:cNvPr>
          <p:cNvSpPr txBox="1"/>
          <p:nvPr/>
        </p:nvSpPr>
        <p:spPr>
          <a:xfrm>
            <a:off x="1396562" y="3429000"/>
            <a:ext cx="91817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4400" i="1" dirty="0">
                <a:latin typeface="Gill Sans MT" panose="020B0502020104020203" pitchFamily="34" charset="77"/>
              </a:rPr>
              <a:t>Suggestions and Comments are Welcome!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0A0DE-0AA7-D8E1-EA44-EC802FBB2E7C}"/>
              </a:ext>
            </a:extLst>
          </p:cNvPr>
          <p:cNvSpPr txBox="1"/>
          <p:nvPr/>
        </p:nvSpPr>
        <p:spPr>
          <a:xfrm>
            <a:off x="3682999" y="4647844"/>
            <a:ext cx="40589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dirty="0">
                <a:solidFill>
                  <a:srgbClr val="305080"/>
                </a:solidFill>
                <a:effectLst/>
                <a:latin typeface="Georgia" panose="02040502050405020303" pitchFamily="18" charset="0"/>
                <a:hlinkClick r:id="rId3"/>
              </a:rPr>
              <a:t>zhang.zhicheng.2c@kyoto-u.ac.jp</a:t>
            </a:r>
            <a:endParaRPr lang="en-JP" sz="2000" dirty="0"/>
          </a:p>
        </p:txBody>
      </p:sp>
    </p:spTree>
    <p:extLst>
      <p:ext uri="{BB962C8B-B14F-4D97-AF65-F5344CB8AC3E}">
        <p14:creationId xmlns:p14="http://schemas.microsoft.com/office/powerpoint/2010/main" val="882825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C7BCF5-96C4-4A35-6B87-A5C27D24CD5E}"/>
              </a:ext>
            </a:extLst>
          </p:cNvPr>
          <p:cNvSpPr txBox="1"/>
          <p:nvPr/>
        </p:nvSpPr>
        <p:spPr>
          <a:xfrm>
            <a:off x="3512126" y="2413337"/>
            <a:ext cx="502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Gill Sans MT" panose="020B0502020104020203" pitchFamily="34" charset="0"/>
              </a:rPr>
              <a:t>Backup Slides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BF31F-400E-9E2C-E325-C1CF2582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53ACD-6687-41B5-8971-9F652814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14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2186-63A4-39EB-D250-000D86AD76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273"/>
            <a:ext cx="6880002" cy="447297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Weather Dynamics &amp; Observables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312B9C-31F8-55C2-289E-15A9167C9F62}"/>
              </a:ext>
            </a:extLst>
          </p:cNvPr>
          <p:cNvGrpSpPr/>
          <p:nvPr/>
        </p:nvGrpSpPr>
        <p:grpSpPr>
          <a:xfrm>
            <a:off x="132209" y="1315466"/>
            <a:ext cx="6003286" cy="461665"/>
            <a:chOff x="132209" y="1315466"/>
            <a:chExt cx="6003286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40B5BA5-BE86-FC97-45AB-639C58BDEA85}"/>
                    </a:ext>
                  </a:extLst>
                </p:cNvPr>
                <p:cNvSpPr txBox="1"/>
                <p:nvPr/>
              </p:nvSpPr>
              <p:spPr>
                <a:xfrm>
                  <a:off x="132209" y="1315466"/>
                  <a:ext cx="21629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Times New Roman" panose="020206030504050203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Times New Roman" panose="020206030504050203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Times New Roman" panose="020206030504050203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sz="2400" b="0" dirty="0"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40B5BA5-BE86-FC97-45AB-639C58BDEA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209" y="1315466"/>
                  <a:ext cx="2162927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2842853-C7D4-8363-1FBA-E4FA1B976CF6}"/>
                    </a:ext>
                  </a:extLst>
                </p:cNvPr>
                <p:cNvSpPr txBox="1"/>
                <p:nvPr/>
              </p:nvSpPr>
              <p:spPr>
                <a:xfrm>
                  <a:off x="2285976" y="1361633"/>
                  <a:ext cx="169856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2842853-C7D4-8363-1FBA-E4FA1B976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5976" y="1361633"/>
                  <a:ext cx="169856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63C4000-A144-6C9E-6D74-1A353FCAE51F}"/>
                    </a:ext>
                  </a:extLst>
                </p:cNvPr>
                <p:cNvSpPr txBox="1"/>
                <p:nvPr/>
              </p:nvSpPr>
              <p:spPr>
                <a:xfrm>
                  <a:off x="4225584" y="1355327"/>
                  <a:ext cx="190991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Times New Roman" panose="02020603050405020304" pitchFamily="18" charset="0"/>
                          </a:rPr>
                          <m:t>=0,1,2,…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63C4000-A144-6C9E-6D74-1A353FCAE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5584" y="1355327"/>
                  <a:ext cx="190991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CD37DF-0F96-811D-1BA4-4D9A92711A3F}"/>
                  </a:ext>
                </a:extLst>
              </p:cNvPr>
              <p:cNvSpPr txBox="1"/>
              <p:nvPr/>
            </p:nvSpPr>
            <p:spPr>
              <a:xfrm>
                <a:off x="41909" y="4175204"/>
                <a:ext cx="25899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400" b="0" dirty="0"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CD37DF-0F96-811D-1BA4-4D9A92711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" y="4175204"/>
                <a:ext cx="2589968" cy="461665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AB2AAE-EFFE-94F1-7863-F581C947F7A3}"/>
                  </a:ext>
                </a:extLst>
              </p:cNvPr>
              <p:cNvSpPr txBox="1"/>
              <p:nvPr/>
            </p:nvSpPr>
            <p:spPr>
              <a:xfrm>
                <a:off x="7093850" y="1282511"/>
                <a:ext cx="18260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AB2AAE-EFFE-94F1-7863-F581C947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850" y="1282511"/>
                <a:ext cx="182604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A52A41F-19EA-01C8-B256-1D722EB2C7E2}"/>
              </a:ext>
            </a:extLst>
          </p:cNvPr>
          <p:cNvSpPr txBox="1"/>
          <p:nvPr/>
        </p:nvSpPr>
        <p:spPr>
          <a:xfrm>
            <a:off x="2706307" y="1986733"/>
            <a:ext cx="2486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latin typeface="Gill Sans MT" panose="020B0502020104020203" pitchFamily="34" charset="0"/>
              </a:rPr>
              <a:t>State/Phase 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1E87FC-4B97-23A9-BCF6-3214F06FBCC1}"/>
              </a:ext>
            </a:extLst>
          </p:cNvPr>
          <p:cNvSpPr txBox="1"/>
          <p:nvPr/>
        </p:nvSpPr>
        <p:spPr>
          <a:xfrm>
            <a:off x="92607" y="3752218"/>
            <a:ext cx="248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FF0000"/>
                </a:solidFill>
                <a:latin typeface="Gill Sans MT" panose="020B0502020104020203" pitchFamily="34" charset="0"/>
              </a:rPr>
              <a:t>Output equation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A33DDF-C859-BBA2-7AAB-6E02D8CE8A1C}"/>
              </a:ext>
            </a:extLst>
          </p:cNvPr>
          <p:cNvSpPr txBox="1"/>
          <p:nvPr/>
        </p:nvSpPr>
        <p:spPr>
          <a:xfrm>
            <a:off x="379547" y="2001097"/>
            <a:ext cx="2035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latin typeface="Gill Sans MT" panose="020B0502020104020203" pitchFamily="34" charset="0"/>
              </a:rPr>
              <a:t>State equation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84372-2B44-EE46-516A-430D978E8F7B}"/>
              </a:ext>
            </a:extLst>
          </p:cNvPr>
          <p:cNvSpPr txBox="1"/>
          <p:nvPr/>
        </p:nvSpPr>
        <p:spPr>
          <a:xfrm>
            <a:off x="6886402" y="2146638"/>
            <a:ext cx="455490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solidFill>
                  <a:srgbClr val="0000FF"/>
                </a:solidFill>
                <a:latin typeface="Gill Sans MT" panose="020B0502020104020203" pitchFamily="34" charset="0"/>
              </a:rPr>
              <a:t>Nonlinear map</a:t>
            </a:r>
            <a:r>
              <a:rPr lang="en-US" dirty="0">
                <a:latin typeface="Gill Sans MT" panose="020B0502020104020203" pitchFamily="34" charset="0"/>
              </a:rPr>
              <a:t>: describes the time evolution of the</a:t>
            </a:r>
            <a:r>
              <a:rPr lang="en-US" dirty="0">
                <a:solidFill>
                  <a:srgbClr val="0000FF"/>
                </a:solidFill>
                <a:latin typeface="Gill Sans MT" panose="020B0502020104020203" pitchFamily="34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Gill Sans MT" panose="020B0502020104020203" pitchFamily="34" charset="0"/>
              </a:rPr>
              <a:t>state</a:t>
            </a:r>
            <a:r>
              <a:rPr lang="en-US" dirty="0">
                <a:latin typeface="Gill Sans MT" panose="020B0502020104020203" pitchFamily="34" charset="0"/>
              </a:rPr>
              <a:t>, such as the nonlinear weather or climate systems</a:t>
            </a:r>
          </a:p>
          <a:p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2524A1-3CBC-B47D-00D8-6ADEAAD079B1}"/>
                  </a:ext>
                </a:extLst>
              </p:cNvPr>
              <p:cNvSpPr txBox="1"/>
              <p:nvPr/>
            </p:nvSpPr>
            <p:spPr>
              <a:xfrm>
                <a:off x="6669922" y="3713263"/>
                <a:ext cx="289855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2524A1-3CBC-B47D-00D8-6ADEAAD07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922" y="3713263"/>
                <a:ext cx="289855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85D01B50-5CA1-4A61-4CA7-2AA3DE6E8D3B}"/>
              </a:ext>
            </a:extLst>
          </p:cNvPr>
          <p:cNvSpPr/>
          <p:nvPr/>
        </p:nvSpPr>
        <p:spPr>
          <a:xfrm>
            <a:off x="6961777" y="1259687"/>
            <a:ext cx="524656" cy="492442"/>
          </a:xfrm>
          <a:prstGeom prst="ellipse">
            <a:avLst/>
          </a:prstGeom>
          <a:noFill/>
          <a:ln w="381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45C8FB-D079-811A-A070-D68A91989D1A}"/>
              </a:ext>
            </a:extLst>
          </p:cNvPr>
          <p:cNvSpPr txBox="1"/>
          <p:nvPr/>
        </p:nvSpPr>
        <p:spPr>
          <a:xfrm>
            <a:off x="6669922" y="4503128"/>
            <a:ext cx="492721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solidFill>
                  <a:srgbClr val="FF0000"/>
                </a:solidFill>
                <a:latin typeface="Gill Sans MT" panose="020B0502020104020203" pitchFamily="34" charset="0"/>
              </a:rPr>
              <a:t>Observable</a:t>
            </a:r>
            <a:r>
              <a:rPr lang="en-US" dirty="0">
                <a:latin typeface="Gill Sans MT" panose="020B0502020104020203" pitchFamily="34" charset="0"/>
              </a:rPr>
              <a:t>: the function of the state that can be</a:t>
            </a:r>
            <a:r>
              <a:rPr lang="en-US" i="1" dirty="0">
                <a:latin typeface="Gill Sans MT" panose="020B0502020104020203" pitchFamily="34" charset="0"/>
              </a:rPr>
              <a:t> </a:t>
            </a:r>
            <a:r>
              <a:rPr lang="en-US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measured</a:t>
            </a:r>
            <a:r>
              <a:rPr lang="en-US" i="1" dirty="0">
                <a:latin typeface="Gill Sans MT" panose="020B0502020104020203" pitchFamily="34" charset="0"/>
              </a:rPr>
              <a:t> </a:t>
            </a:r>
            <a:r>
              <a:rPr lang="en-US" dirty="0">
                <a:latin typeface="Gill Sans MT" panose="020B0502020104020203" pitchFamily="34" charset="0"/>
              </a:rPr>
              <a:t>directly</a:t>
            </a:r>
            <a:r>
              <a:rPr lang="en-US" i="1" dirty="0">
                <a:latin typeface="Gill Sans MT" panose="020B0502020104020203" pitchFamily="34" charset="0"/>
              </a:rPr>
              <a:t> from </a:t>
            </a:r>
            <a:r>
              <a:rPr lang="en-US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data</a:t>
            </a:r>
          </a:p>
          <a:p>
            <a:endParaRPr lang="en-US" sz="800" dirty="0">
              <a:latin typeface="Gill Sans MT" panose="020B05020201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Gill Sans MT" panose="020B0502020104020203" pitchFamily="34" charset="0"/>
              </a:rPr>
              <a:t>E.g., velocity, vorticity, pressure, temperature, humidity ratio </a:t>
            </a:r>
            <a:r>
              <a:rPr lang="en-US" altLang="zh-CN" dirty="0">
                <a:latin typeface="Gill Sans MT" panose="020B0502020104020203" pitchFamily="34" charset="0"/>
              </a:rPr>
              <a:t>fields </a:t>
            </a:r>
            <a:r>
              <a:rPr lang="en-US" dirty="0">
                <a:latin typeface="Gill Sans MT" panose="020B0502020104020203" pitchFamily="34" charset="0"/>
              </a:rPr>
              <a:t>in </a:t>
            </a:r>
            <a:r>
              <a:rPr lang="en-US" u="sng" dirty="0">
                <a:latin typeface="Gill Sans MT" panose="020B0502020104020203" pitchFamily="34" charset="0"/>
              </a:rPr>
              <a:t>weather simulations</a:t>
            </a:r>
          </a:p>
          <a:p>
            <a:endParaRPr lang="en-US" sz="800" u="sng" dirty="0">
              <a:latin typeface="Gill Sans MT" panose="020B05020201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Gill Sans MT" panose="020B0502020104020203" pitchFamily="34" charset="0"/>
              </a:rPr>
              <a:t>Importance</a:t>
            </a:r>
            <a:r>
              <a:rPr lang="en-US" dirty="0">
                <a:latin typeface="Gill Sans MT" panose="020B0502020104020203" pitchFamily="34" charset="0"/>
              </a:rPr>
              <a:t>: The choice of dictionaries of observable (linear/nonlinear)  </a:t>
            </a:r>
            <a:r>
              <a:rPr lang="en-US" dirty="0">
                <a:solidFill>
                  <a:srgbClr val="7030A0"/>
                </a:solidFill>
                <a:latin typeface="Gill Sans MT" panose="020B0502020104020203" pitchFamily="34" charset="0"/>
              </a:rPr>
              <a:t>Open issue!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412A2A-8532-C846-27A9-3BA633592B8A}"/>
              </a:ext>
            </a:extLst>
          </p:cNvPr>
          <p:cNvSpPr/>
          <p:nvPr/>
        </p:nvSpPr>
        <p:spPr>
          <a:xfrm>
            <a:off x="6831522" y="3718299"/>
            <a:ext cx="524656" cy="4924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EE60EC-95F5-B58E-8198-ADE5AF6D917B}"/>
              </a:ext>
            </a:extLst>
          </p:cNvPr>
          <p:cNvSpPr txBox="1"/>
          <p:nvPr/>
        </p:nvSpPr>
        <p:spPr>
          <a:xfrm>
            <a:off x="8240498" y="541494"/>
            <a:ext cx="2024414" cy="307777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zh-CN" sz="1400" b="1" i="1" dirty="0">
                <a:latin typeface="Gill Sans MT" panose="020B0502020104020203" pitchFamily="34" charset="0"/>
              </a:rPr>
              <a:t>Unknown Dynamics</a:t>
            </a:r>
            <a:endParaRPr lang="en-US" sz="1400" b="1" i="1" dirty="0">
              <a:latin typeface="Gill Sans MT" panose="020B0502020104020203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61466B3-2506-2BB4-0B86-BFEA81A6EAEF}"/>
              </a:ext>
            </a:extLst>
          </p:cNvPr>
          <p:cNvCxnSpPr>
            <a:cxnSpLocks/>
          </p:cNvCxnSpPr>
          <p:nvPr/>
        </p:nvCxnSpPr>
        <p:spPr>
          <a:xfrm flipV="1">
            <a:off x="7486433" y="840559"/>
            <a:ext cx="461440" cy="330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03C0C0-9B01-3ED1-67A9-A00A52BB17A3}"/>
              </a:ext>
            </a:extLst>
          </p:cNvPr>
          <p:cNvSpPr txBox="1"/>
          <p:nvPr/>
        </p:nvSpPr>
        <p:spPr>
          <a:xfrm>
            <a:off x="92607" y="790628"/>
            <a:ext cx="475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Gill Sans MT" panose="020B0502020104020203" pitchFamily="34" charset="0"/>
              </a:rPr>
              <a:t>Nonlinear CT/DT dynamical system: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69AD4-53B3-FE97-8C01-0EC294284FAB}"/>
              </a:ext>
            </a:extLst>
          </p:cNvPr>
          <p:cNvSpPr txBox="1"/>
          <p:nvPr/>
        </p:nvSpPr>
        <p:spPr>
          <a:xfrm>
            <a:off x="2759713" y="3752218"/>
            <a:ext cx="24869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Observable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7AF586-8121-6F99-FEA0-0DA1ACF25A87}"/>
                  </a:ext>
                </a:extLst>
              </p:cNvPr>
              <p:cNvSpPr txBox="1"/>
              <p:nvPr/>
            </p:nvSpPr>
            <p:spPr>
              <a:xfrm>
                <a:off x="3040328" y="4292422"/>
                <a:ext cx="121271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7AF586-8121-6F99-FEA0-0DA1ACF25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328" y="4292422"/>
                <a:ext cx="1212711" cy="307777"/>
              </a:xfrm>
              <a:prstGeom prst="rect">
                <a:avLst/>
              </a:prstGeom>
              <a:blipFill>
                <a:blip r:embed="rId8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A12AFEC-6806-F575-0B79-084C00920DAA}"/>
              </a:ext>
            </a:extLst>
          </p:cNvPr>
          <p:cNvSpPr txBox="1"/>
          <p:nvPr/>
        </p:nvSpPr>
        <p:spPr>
          <a:xfrm>
            <a:off x="3532781" y="4701603"/>
            <a:ext cx="2850038" cy="46166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Gill Sans MT" panose="020B0502020104020203" pitchFamily="34" charset="0"/>
              </a:rPr>
              <a:t>Hilbert /</a:t>
            </a:r>
            <a:r>
              <a:rPr lang="en-US" altLang="zh-CN" sz="1200" b="1" dirty="0">
                <a:latin typeface="Gill Sans MT" panose="020B0502020104020203" pitchFamily="34" charset="0"/>
              </a:rPr>
              <a:t>Banach space </a:t>
            </a:r>
          </a:p>
          <a:p>
            <a:pPr algn="ctr"/>
            <a:r>
              <a:rPr lang="en-US" altLang="zh-CN" sz="1200" dirty="0">
                <a:latin typeface="Gill Sans MT" panose="020B0502020104020203" pitchFamily="34" charset="0"/>
              </a:rPr>
              <a:t>(complete inner product /normed space)</a:t>
            </a:r>
            <a:endParaRPr lang="en-US" sz="1200" dirty="0">
              <a:latin typeface="Gill Sans MT" panose="020B0502020104020203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BCBB94-5011-C0A9-02B4-26BF3AD07B3D}"/>
              </a:ext>
            </a:extLst>
          </p:cNvPr>
          <p:cNvCxnSpPr>
            <a:cxnSpLocks/>
          </p:cNvCxnSpPr>
          <p:nvPr/>
        </p:nvCxnSpPr>
        <p:spPr>
          <a:xfrm flipH="1">
            <a:off x="6382819" y="4162075"/>
            <a:ext cx="503583" cy="4155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Arrow: Curved Left 35">
            <a:extLst>
              <a:ext uri="{FF2B5EF4-FFF2-40B4-BE49-F238E27FC236}">
                <a16:creationId xmlns:a16="http://schemas.microsoft.com/office/drawing/2014/main" id="{01B76AA3-F136-0943-C46C-3BC6A0C81692}"/>
              </a:ext>
            </a:extLst>
          </p:cNvPr>
          <p:cNvSpPr/>
          <p:nvPr/>
        </p:nvSpPr>
        <p:spPr>
          <a:xfrm>
            <a:off x="3658415" y="2496607"/>
            <a:ext cx="463826" cy="1112621"/>
          </a:xfrm>
          <a:prstGeom prst="curvedLeftArrow">
            <a:avLst>
              <a:gd name="adj1" fmla="val 36613"/>
              <a:gd name="adj2" fmla="val 50000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Left 37">
            <a:extLst>
              <a:ext uri="{FF2B5EF4-FFF2-40B4-BE49-F238E27FC236}">
                <a16:creationId xmlns:a16="http://schemas.microsoft.com/office/drawing/2014/main" id="{FC3FA503-BB9C-66A5-9D4F-8A9B67698EC9}"/>
              </a:ext>
            </a:extLst>
          </p:cNvPr>
          <p:cNvSpPr/>
          <p:nvPr/>
        </p:nvSpPr>
        <p:spPr>
          <a:xfrm rot="10800000">
            <a:off x="981760" y="2466838"/>
            <a:ext cx="463826" cy="1112621"/>
          </a:xfrm>
          <a:prstGeom prst="curvedLeftArrow">
            <a:avLst>
              <a:gd name="adj1" fmla="val 36613"/>
              <a:gd name="adj2" fmla="val 50000"/>
              <a:gd name="adj3" fmla="val 25000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39C080-FE3F-1097-771D-3681E9B3562B}"/>
              </a:ext>
            </a:extLst>
          </p:cNvPr>
          <p:cNvSpPr txBox="1"/>
          <p:nvPr/>
        </p:nvSpPr>
        <p:spPr>
          <a:xfrm>
            <a:off x="250413" y="5309910"/>
            <a:ext cx="4089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Koopman operator tells us: 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82F3C236-070E-1321-3312-DB8D0831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68BA3D-2F71-E416-356C-FC8D319A9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36B960-055D-2B83-50C1-CA55C46D8707}"/>
                  </a:ext>
                </a:extLst>
              </p:cNvPr>
              <p:cNvSpPr txBox="1"/>
              <p:nvPr/>
            </p:nvSpPr>
            <p:spPr>
              <a:xfrm>
                <a:off x="642340" y="5771575"/>
                <a:ext cx="2603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∘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𝑭</m:t>
                      </m:r>
                    </m:oMath>
                  </m:oMathPara>
                </a14:m>
                <a:endParaRPr lang="en-US" sz="32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36B960-055D-2B83-50C1-CA55C46D8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40" y="5771575"/>
                <a:ext cx="260362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972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5E3A2-3FEF-27A1-C0F0-50D2218610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596"/>
            <a:ext cx="10731500" cy="6477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0"/>
              </a:rPr>
              <a:t>Koopman Operator: A (Bounded) Linear Operator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B20373-F7FB-54DD-D165-FB54AA3726B2}"/>
              </a:ext>
            </a:extLst>
          </p:cNvPr>
          <p:cNvSpPr txBox="1"/>
          <p:nvPr/>
        </p:nvSpPr>
        <p:spPr>
          <a:xfrm>
            <a:off x="4997834" y="4884621"/>
            <a:ext cx="2834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Gill Sans MT" panose="020B0502020104020203" pitchFamily="34" charset="0"/>
              </a:rPr>
              <a:t>State space</a:t>
            </a:r>
          </a:p>
          <a:p>
            <a:pPr algn="ctr"/>
            <a:r>
              <a:rPr lang="en-US" sz="1400" b="1" dirty="0"/>
              <a:t>(</a:t>
            </a:r>
            <a:r>
              <a:rPr lang="en-US" sz="1400" b="1" i="1" dirty="0"/>
              <a:t>Finite dim</a:t>
            </a:r>
            <a:r>
              <a:rPr lang="en-US" sz="1400" b="1" dirty="0"/>
              <a:t>. </a:t>
            </a:r>
            <a:r>
              <a:rPr lang="en-US" sz="1400" b="1" i="1" dirty="0"/>
              <a:t>Nonlinear</a:t>
            </a:r>
            <a:r>
              <a:rPr lang="en-US" sz="1400" b="1" dirty="0"/>
              <a:t> dynamics)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9289C9-5758-669A-8B79-A0BC25FA1886}"/>
              </a:ext>
            </a:extLst>
          </p:cNvPr>
          <p:cNvSpPr txBox="1"/>
          <p:nvPr/>
        </p:nvSpPr>
        <p:spPr>
          <a:xfrm>
            <a:off x="9101016" y="4870366"/>
            <a:ext cx="2673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Observable space</a:t>
            </a:r>
          </a:p>
          <a:p>
            <a:pPr algn="ctr"/>
            <a:r>
              <a:rPr lang="en-US" b="1" dirty="0"/>
              <a:t>(</a:t>
            </a:r>
            <a:r>
              <a:rPr lang="en-US" sz="1400" b="1" i="1" dirty="0">
                <a:highlight>
                  <a:srgbClr val="FFFF00"/>
                </a:highlight>
              </a:rPr>
              <a:t>Infinite dim</a:t>
            </a:r>
            <a:r>
              <a:rPr lang="en-US" sz="1400" b="1" dirty="0">
                <a:highlight>
                  <a:srgbClr val="FFFF00"/>
                </a:highlight>
              </a:rPr>
              <a:t>. </a:t>
            </a:r>
            <a:r>
              <a:rPr lang="en-US" sz="1400" b="1" i="1" dirty="0">
                <a:highlight>
                  <a:srgbClr val="FFFF00"/>
                </a:highlight>
              </a:rPr>
              <a:t>linear</a:t>
            </a:r>
            <a:r>
              <a:rPr lang="en-US" sz="1400" b="1" dirty="0">
                <a:highlight>
                  <a:srgbClr val="FFFF00"/>
                </a:highlight>
              </a:rPr>
              <a:t> evolution</a:t>
            </a:r>
            <a:r>
              <a:rPr lang="en-US" b="1" dirty="0"/>
              <a:t>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2D9057-FFA5-7ED1-C2D7-8DADB393C724}"/>
              </a:ext>
            </a:extLst>
          </p:cNvPr>
          <p:cNvCxnSpPr>
            <a:cxnSpLocks/>
          </p:cNvCxnSpPr>
          <p:nvPr/>
        </p:nvCxnSpPr>
        <p:spPr>
          <a:xfrm>
            <a:off x="7967910" y="5316309"/>
            <a:ext cx="1075039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0680B2E-637D-4B67-81AA-79E3B682B506}"/>
              </a:ext>
            </a:extLst>
          </p:cNvPr>
          <p:cNvSpPr txBox="1"/>
          <p:nvPr/>
        </p:nvSpPr>
        <p:spPr>
          <a:xfrm>
            <a:off x="7966288" y="4862986"/>
            <a:ext cx="11141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LIFTING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88D43BD-4A4F-FC0E-7A6F-2777BF071D10}"/>
                  </a:ext>
                </a:extLst>
              </p:cNvPr>
              <p:cNvSpPr txBox="1"/>
              <p:nvPr/>
            </p:nvSpPr>
            <p:spPr>
              <a:xfrm>
                <a:off x="961117" y="1458562"/>
                <a:ext cx="28326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88D43BD-4A4F-FC0E-7A6F-2777BF071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17" y="1458562"/>
                <a:ext cx="2832651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954B3F2-59A3-275E-9922-5C25FC426C3A}"/>
                  </a:ext>
                </a:extLst>
              </p:cNvPr>
              <p:cNvSpPr txBox="1"/>
              <p:nvPr/>
            </p:nvSpPr>
            <p:spPr>
              <a:xfrm>
                <a:off x="-110393" y="4326746"/>
                <a:ext cx="50893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∘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𝑭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954B3F2-59A3-275E-9922-5C25FC426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0393" y="4326746"/>
                <a:ext cx="5089387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2D62991-BD5C-824F-39E2-BBA27C7796C7}"/>
              </a:ext>
            </a:extLst>
          </p:cNvPr>
          <p:cNvCxnSpPr>
            <a:cxnSpLocks/>
          </p:cNvCxnSpPr>
          <p:nvPr/>
        </p:nvCxnSpPr>
        <p:spPr>
          <a:xfrm>
            <a:off x="2434301" y="2240305"/>
            <a:ext cx="0" cy="19307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EE72B73-3DBE-A8E7-6C39-C97C7E6ED4E9}"/>
                  </a:ext>
                </a:extLst>
              </p:cNvPr>
              <p:cNvSpPr txBox="1"/>
              <p:nvPr/>
            </p:nvSpPr>
            <p:spPr>
              <a:xfrm>
                <a:off x="2585061" y="3338169"/>
                <a:ext cx="2603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𝒦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∘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𝑭</m:t>
                      </m:r>
                    </m:oMath>
                  </m:oMathPara>
                </a14:m>
                <a:endParaRPr lang="en-US" sz="32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EE72B73-3DBE-A8E7-6C39-C97C7E6ED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061" y="3338169"/>
                <a:ext cx="26036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BBE8AAC-C4BC-A421-293B-5B5401B876F8}"/>
                  </a:ext>
                </a:extLst>
              </p:cNvPr>
              <p:cNvSpPr txBox="1"/>
              <p:nvPr/>
            </p:nvSpPr>
            <p:spPr>
              <a:xfrm>
                <a:off x="76791" y="5056285"/>
                <a:ext cx="5502938" cy="1515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Gill Sans MT" panose="020B0502020104020203" pitchFamily="34" charset="0"/>
                  </a:rPr>
                  <a:t>Lifts the </a:t>
                </a:r>
                <a:r>
                  <a:rPr lang="en-US" b="1" dirty="0">
                    <a:latin typeface="Gill Sans MT" panose="020B0502020104020203" pitchFamily="34" charset="0"/>
                  </a:rPr>
                  <a:t>nonlinear evolution of state</a:t>
                </a:r>
                <a:r>
                  <a:rPr lang="en-US" dirty="0">
                    <a:latin typeface="Gill Sans MT" panose="020B0502020104020203" pitchFamily="34" charset="0"/>
                  </a:rPr>
                  <a:t> into </a:t>
                </a:r>
              </a:p>
              <a:p>
                <a:r>
                  <a:rPr lang="en-US" dirty="0">
                    <a:latin typeface="Gill Sans MT" panose="020B0502020104020203" pitchFamily="34" charset="0"/>
                  </a:rPr>
                  <a:t>     a </a:t>
                </a:r>
                <a:r>
                  <a:rPr lang="en-US" b="1" i="1" u="sng" dirty="0">
                    <a:solidFill>
                      <a:srgbClr val="C00000"/>
                    </a:solidFill>
                    <a:latin typeface="Gill Sans MT" panose="020B0502020104020203" pitchFamily="34" charset="0"/>
                  </a:rPr>
                  <a:t>linear evolution of functional observable</a:t>
                </a:r>
              </a:p>
              <a:p>
                <a:endParaRPr lang="en-US" sz="1000" b="1" i="1" u="sng" dirty="0">
                  <a:solidFill>
                    <a:srgbClr val="C0000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Gill Sans MT" panose="020B0502020104020203" pitchFamily="34" charset="0"/>
                  </a:rPr>
                  <a:t>Linearity: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                               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400" dirty="0"/>
              </a:p>
              <a:p>
                <a:endParaRPr lang="en-US" sz="1050" b="1" i="1" u="sng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BBE8AAC-C4BC-A421-293B-5B5401B87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1" y="5056285"/>
                <a:ext cx="5502938" cy="1515800"/>
              </a:xfrm>
              <a:prstGeom prst="rect">
                <a:avLst/>
              </a:prstGeom>
              <a:blipFill>
                <a:blip r:embed="rId6"/>
                <a:stretch>
                  <a:fillRect l="-776" t="-2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D6B7C02-CAFF-0CA0-8023-BA23C1918772}"/>
              </a:ext>
            </a:extLst>
          </p:cNvPr>
          <p:cNvCxnSpPr/>
          <p:nvPr/>
        </p:nvCxnSpPr>
        <p:spPr>
          <a:xfrm flipV="1">
            <a:off x="2078855" y="2226144"/>
            <a:ext cx="0" cy="191311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387EDDB-159D-4223-0CD7-FFAA64CF683D}"/>
              </a:ext>
            </a:extLst>
          </p:cNvPr>
          <p:cNvSpPr txBox="1"/>
          <p:nvPr/>
        </p:nvSpPr>
        <p:spPr>
          <a:xfrm>
            <a:off x="2662804" y="2807111"/>
            <a:ext cx="132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Gill Sans MT" panose="020B0502020104020203" pitchFamily="34" charset="0"/>
              </a:rPr>
              <a:t>LIFTING</a:t>
            </a:r>
            <a:endParaRPr lang="en-US" b="1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B524E1-4088-A781-E3D4-883D754586E7}"/>
              </a:ext>
            </a:extLst>
          </p:cNvPr>
          <p:cNvSpPr txBox="1"/>
          <p:nvPr/>
        </p:nvSpPr>
        <p:spPr>
          <a:xfrm>
            <a:off x="109502" y="2806213"/>
            <a:ext cx="190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Gill Sans MT" panose="020B0502020104020203" pitchFamily="34" charset="0"/>
              </a:rPr>
              <a:t>REALIZATION</a:t>
            </a:r>
            <a:endParaRPr lang="en-US" b="1" dirty="0">
              <a:solidFill>
                <a:srgbClr val="0000FF"/>
              </a:solidFill>
              <a:latin typeface="Gill Sans MT" panose="020B05020201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04BD7E-7722-43F9-2B54-DBA9C734F8C5}"/>
              </a:ext>
            </a:extLst>
          </p:cNvPr>
          <p:cNvSpPr txBox="1"/>
          <p:nvPr/>
        </p:nvSpPr>
        <p:spPr>
          <a:xfrm>
            <a:off x="82228" y="803906"/>
            <a:ext cx="274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  <a:latin typeface="Gill Sans MT" panose="020B0502020104020203" pitchFamily="34" charset="0"/>
              </a:rPr>
              <a:t>Koopman Framework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5526D3E-8C02-F0B4-E5A8-AE05422D216C}"/>
              </a:ext>
            </a:extLst>
          </p:cNvPr>
          <p:cNvGrpSpPr/>
          <p:nvPr/>
        </p:nvGrpSpPr>
        <p:grpSpPr>
          <a:xfrm>
            <a:off x="5441191" y="850467"/>
            <a:ext cx="5657858" cy="3742388"/>
            <a:chOff x="5441191" y="850466"/>
            <a:chExt cx="5840562" cy="367711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8FCEF56-1E97-94F1-9C5E-B23B866ADFCE}"/>
                </a:ext>
              </a:extLst>
            </p:cNvPr>
            <p:cNvCxnSpPr/>
            <p:nvPr/>
          </p:nvCxnSpPr>
          <p:spPr bwMode="auto">
            <a:xfrm flipV="1">
              <a:off x="10621881" y="1477567"/>
              <a:ext cx="0" cy="302506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09A28BED-37E5-6F22-B019-B01CFB365F0B}"/>
                    </a:ext>
                  </a:extLst>
                </p:cNvPr>
                <p:cNvSpPr/>
                <p:nvPr/>
              </p:nvSpPr>
              <p:spPr bwMode="auto">
                <a:xfrm>
                  <a:off x="5441191" y="1742402"/>
                  <a:ext cx="2072052" cy="278517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070C0"/>
                  </a:solidFill>
                </a:ln>
                <a:effectLst/>
              </p:spPr>
              <p:txBody>
                <a:bodyPr wrap="none" lIns="205740" tIns="51435" rIns="205740" bIns="51435" rtlCol="0" anchor="ctr"/>
                <a:lstStyle/>
                <a:p>
                  <a:pPr algn="l" defTabSz="3527822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a:fld id="{825F15A7-03F4-43D7-82C5-3E23DA2F108C}" type="mathplaceholder">
                          <a:rPr lang="en-US" sz="2700" i="1" smtClean="0">
                            <a:noFill/>
                            <a:latin typeface="Cambria Math" panose="02040503050406030204" pitchFamily="18" charset="0"/>
                          </a:rPr>
                          <a:t>Type equation here.</a:t>
                        </a:fld>
                      </m:oMath>
                    </m:oMathPara>
                  </a14:m>
                  <a:endParaRPr lang="en-US" sz="2700" dirty="0">
                    <a:noFill/>
                    <a:latin typeface="Amaranth" panose="02000503050000020004" pitchFamily="2" charset="0"/>
                  </a:endParaRPr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09A28BED-37E5-6F22-B019-B01CFB365F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441191" y="1742402"/>
                  <a:ext cx="2072052" cy="278517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65C5477-147F-A6AD-5928-55BD027E9172}"/>
                </a:ext>
              </a:extLst>
            </p:cNvPr>
            <p:cNvSpPr/>
            <p:nvPr/>
          </p:nvSpPr>
          <p:spPr bwMode="auto">
            <a:xfrm>
              <a:off x="6284780" y="2671416"/>
              <a:ext cx="131606" cy="105435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rgbClr val="00B0F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EF77C06-E146-2179-16C0-E64A6FCB639C}"/>
                    </a:ext>
                  </a:extLst>
                </p:cNvPr>
                <p:cNvSpPr txBox="1"/>
                <p:nvPr/>
              </p:nvSpPr>
              <p:spPr>
                <a:xfrm>
                  <a:off x="10237334" y="925794"/>
                  <a:ext cx="755643" cy="3842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sz="32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EF77C06-E146-2179-16C0-E64A6FCB63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7334" y="925794"/>
                  <a:ext cx="755643" cy="384288"/>
                </a:xfrm>
                <a:prstGeom prst="rect">
                  <a:avLst/>
                </a:prstGeom>
                <a:blipFill>
                  <a:blip r:embed="rId8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C9299C-29E9-5B39-4FE6-8869C0A31E74}"/>
                </a:ext>
              </a:extLst>
            </p:cNvPr>
            <p:cNvSpPr/>
            <p:nvPr/>
          </p:nvSpPr>
          <p:spPr bwMode="auto">
            <a:xfrm>
              <a:off x="10550287" y="3349964"/>
              <a:ext cx="140906" cy="112885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92D05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6F8BA6F-4AD3-28EF-E568-F798CAD08973}"/>
                    </a:ext>
                  </a:extLst>
                </p:cNvPr>
                <p:cNvSpPr txBox="1"/>
                <p:nvPr/>
              </p:nvSpPr>
              <p:spPr>
                <a:xfrm>
                  <a:off x="6071382" y="3830554"/>
                  <a:ext cx="352015" cy="3842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b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6F8BA6F-4AD3-28EF-E568-F798CAD08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1382" y="3830554"/>
                  <a:ext cx="352015" cy="384288"/>
                </a:xfrm>
                <a:prstGeom prst="rect">
                  <a:avLst/>
                </a:prstGeom>
                <a:blipFill>
                  <a:blip r:embed="rId9"/>
                  <a:stretch>
                    <a:fillRect r="-33929" b="-32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02EDDEE-AD7A-C501-10FB-8ADE10D1D2C8}"/>
                    </a:ext>
                  </a:extLst>
                </p:cNvPr>
                <p:cNvSpPr txBox="1"/>
                <p:nvPr/>
              </p:nvSpPr>
              <p:spPr>
                <a:xfrm>
                  <a:off x="6100037" y="981769"/>
                  <a:ext cx="699310" cy="4695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02EDDEE-AD7A-C501-10FB-8ADE10D1D2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0037" y="981769"/>
                  <a:ext cx="699310" cy="46952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B4FD403C-1B45-4885-CB18-B4A10B97F40B}"/>
                </a:ext>
              </a:extLst>
            </p:cNvPr>
            <p:cNvCxnSpPr/>
            <p:nvPr/>
          </p:nvCxnSpPr>
          <p:spPr bwMode="auto">
            <a:xfrm rot="5400000" flipH="1" flipV="1">
              <a:off x="8574452" y="2259933"/>
              <a:ext cx="22580" cy="3809399"/>
            </a:xfrm>
            <a:prstGeom prst="curvedConnector4">
              <a:avLst>
                <a:gd name="adj1" fmla="val -1137468"/>
                <a:gd name="adj2" fmla="val 45490"/>
              </a:avLst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3D36C656-B30B-4164-9078-A3A78E11972C}"/>
                </a:ext>
              </a:extLst>
            </p:cNvPr>
            <p:cNvCxnSpPr/>
            <p:nvPr/>
          </p:nvCxnSpPr>
          <p:spPr bwMode="auto">
            <a:xfrm flipV="1">
              <a:off x="6666832" y="3437621"/>
              <a:ext cx="3835909" cy="703084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41CA1105-FF33-9A63-7864-056687FFE131}"/>
                </a:ext>
              </a:extLst>
            </p:cNvPr>
            <p:cNvCxnSpPr/>
            <p:nvPr/>
          </p:nvCxnSpPr>
          <p:spPr bwMode="auto">
            <a:xfrm flipV="1">
              <a:off x="6652260" y="2639197"/>
              <a:ext cx="3887424" cy="1452678"/>
            </a:xfrm>
            <a:prstGeom prst="curvedConnector3">
              <a:avLst>
                <a:gd name="adj1" fmla="val 33195"/>
              </a:avLst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83F39A3-A87E-57B3-E347-8BB3C79843AD}"/>
                    </a:ext>
                  </a:extLst>
                </p:cNvPr>
                <p:cNvSpPr txBox="1"/>
                <p:nvPr/>
              </p:nvSpPr>
              <p:spPr>
                <a:xfrm>
                  <a:off x="10721949" y="3929993"/>
                  <a:ext cx="545174" cy="3842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83F39A3-A87E-57B3-E347-8BB3C7984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1949" y="3929993"/>
                  <a:ext cx="545174" cy="384288"/>
                </a:xfrm>
                <a:prstGeom prst="rect">
                  <a:avLst/>
                </a:prstGeom>
                <a:blipFill>
                  <a:blip r:embed="rId11"/>
                  <a:stretch>
                    <a:fillRect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4F3B536-2CD3-E52C-CB0A-2AAADF7B9159}"/>
                    </a:ext>
                  </a:extLst>
                </p:cNvPr>
                <p:cNvSpPr txBox="1"/>
                <p:nvPr/>
              </p:nvSpPr>
              <p:spPr>
                <a:xfrm>
                  <a:off x="10736579" y="3198213"/>
                  <a:ext cx="545174" cy="3842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4F3B536-2CD3-E52C-CB0A-2AAADF7B91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6579" y="3198213"/>
                  <a:ext cx="545174" cy="384288"/>
                </a:xfrm>
                <a:prstGeom prst="rect">
                  <a:avLst/>
                </a:prstGeom>
                <a:blipFill>
                  <a:blip r:embed="rId12"/>
                  <a:stretch>
                    <a:fillRect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2E21531-E7BF-4B93-9487-3E6D85DD2184}"/>
                    </a:ext>
                  </a:extLst>
                </p:cNvPr>
                <p:cNvSpPr txBox="1"/>
                <p:nvPr/>
              </p:nvSpPr>
              <p:spPr>
                <a:xfrm>
                  <a:off x="10701796" y="2392563"/>
                  <a:ext cx="545174" cy="3842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2E21531-E7BF-4B93-9487-3E6D85DD21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1796" y="2392563"/>
                  <a:ext cx="545174" cy="384288"/>
                </a:xfrm>
                <a:prstGeom prst="rect">
                  <a:avLst/>
                </a:prstGeom>
                <a:blipFill>
                  <a:blip r:embed="rId13"/>
                  <a:stretch>
                    <a:fillRect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926C83-FE18-E2E7-6AF5-37D47B22A3BD}"/>
                    </a:ext>
                  </a:extLst>
                </p:cNvPr>
                <p:cNvSpPr txBox="1"/>
                <p:nvPr/>
              </p:nvSpPr>
              <p:spPr>
                <a:xfrm>
                  <a:off x="7654232" y="850466"/>
                  <a:ext cx="2350077" cy="518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926C83-FE18-E2E7-6AF5-37D47B22A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4232" y="850466"/>
                  <a:ext cx="2350077" cy="518948"/>
                </a:xfrm>
                <a:prstGeom prst="rect">
                  <a:avLst/>
                </a:prstGeom>
                <a:blipFill>
                  <a:blip r:embed="rId14"/>
                  <a:stretch>
                    <a:fillRect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9D05FD9-10B3-AFD3-C1F2-DF5B458FF937}"/>
                    </a:ext>
                  </a:extLst>
                </p:cNvPr>
                <p:cNvSpPr txBox="1"/>
                <p:nvPr/>
              </p:nvSpPr>
              <p:spPr>
                <a:xfrm>
                  <a:off x="8485097" y="3922944"/>
                  <a:ext cx="1408338" cy="46952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32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sSup>
                          <m:sSupPr>
                            <m:ctrlPr>
                              <a:rPr lang="en-US" sz="320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32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9D05FD9-10B3-AFD3-C1F2-DF5B458FF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5097" y="3922944"/>
                  <a:ext cx="1408338" cy="469524"/>
                </a:xfrm>
                <a:prstGeom prst="rect">
                  <a:avLst/>
                </a:prstGeom>
                <a:blipFill>
                  <a:blip r:embed="rId15"/>
                  <a:stretch>
                    <a:fillRect b="-15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144FBC4-BA5C-3F54-9EF6-621A140CBE5A}"/>
                    </a:ext>
                  </a:extLst>
                </p:cNvPr>
                <p:cNvSpPr txBox="1"/>
                <p:nvPr/>
              </p:nvSpPr>
              <p:spPr>
                <a:xfrm>
                  <a:off x="8714254" y="3290790"/>
                  <a:ext cx="1408338" cy="4695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32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sSup>
                          <m:sSupPr>
                            <m:ctrlPr>
                              <a:rPr lang="en-US" sz="320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32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3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144FBC4-BA5C-3F54-9EF6-621A140CBE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254" y="3290790"/>
                  <a:ext cx="1408338" cy="469524"/>
                </a:xfrm>
                <a:prstGeom prst="rect">
                  <a:avLst/>
                </a:prstGeom>
                <a:blipFill>
                  <a:blip r:embed="rId16"/>
                  <a:stretch>
                    <a:fillRect b="-15000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F489D94-62A0-686A-AE23-0307C362ED64}"/>
                    </a:ext>
                  </a:extLst>
                </p:cNvPr>
                <p:cNvSpPr txBox="1"/>
                <p:nvPr/>
              </p:nvSpPr>
              <p:spPr>
                <a:xfrm>
                  <a:off x="8595970" y="2495866"/>
                  <a:ext cx="1408338" cy="46952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32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sSup>
                          <m:sSupPr>
                            <m:ctrlPr>
                              <a:rPr lang="en-US" sz="32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32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F489D94-62A0-686A-AE23-0307C362ED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5970" y="2495866"/>
                  <a:ext cx="1408338" cy="469524"/>
                </a:xfrm>
                <a:prstGeom prst="rect">
                  <a:avLst/>
                </a:prstGeom>
                <a:blipFill>
                  <a:blip r:embed="rId17"/>
                  <a:stretch>
                    <a:fillRect b="-15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131C13-2168-1BAB-10D7-B34E5B15AEE7}"/>
                </a:ext>
              </a:extLst>
            </p:cNvPr>
            <p:cNvSpPr/>
            <p:nvPr/>
          </p:nvSpPr>
          <p:spPr bwMode="auto">
            <a:xfrm>
              <a:off x="10553067" y="1709293"/>
              <a:ext cx="140906" cy="112885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92D05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FFA1DEDE-0C3B-9E25-6817-F574547B5E32}"/>
                </a:ext>
              </a:extLst>
            </p:cNvPr>
            <p:cNvCxnSpPr/>
            <p:nvPr/>
          </p:nvCxnSpPr>
          <p:spPr bwMode="auto">
            <a:xfrm flipV="1">
              <a:off x="6629561" y="1730554"/>
              <a:ext cx="3829648" cy="2339889"/>
            </a:xfrm>
            <a:prstGeom prst="curvedConnector3">
              <a:avLst>
                <a:gd name="adj1" fmla="val 17477"/>
              </a:avLst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4A8571C-6C8A-0819-6788-8C94567C4828}"/>
                </a:ext>
              </a:extLst>
            </p:cNvPr>
            <p:cNvSpPr/>
            <p:nvPr/>
          </p:nvSpPr>
          <p:spPr bwMode="auto">
            <a:xfrm>
              <a:off x="9218572" y="2254515"/>
              <a:ext cx="37502" cy="30044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FDD67A2-12D8-AB9C-0DA8-009BD9B8680C}"/>
                </a:ext>
              </a:extLst>
            </p:cNvPr>
            <p:cNvSpPr/>
            <p:nvPr/>
          </p:nvSpPr>
          <p:spPr bwMode="auto">
            <a:xfrm>
              <a:off x="10585072" y="2008420"/>
              <a:ext cx="73621" cy="5898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92D05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2E46C1D-D5C5-81A6-C642-BA1DE68CB79B}"/>
                    </a:ext>
                  </a:extLst>
                </p:cNvPr>
                <p:cNvSpPr txBox="1"/>
                <p:nvPr/>
              </p:nvSpPr>
              <p:spPr>
                <a:xfrm>
                  <a:off x="8308611" y="1598764"/>
                  <a:ext cx="1408338" cy="47662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32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sSup>
                          <m:sSupPr>
                            <m:ctrlPr>
                              <a:rPr lang="en-US" sz="32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32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2E46C1D-D5C5-81A6-C642-BA1DE68CB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8611" y="1598764"/>
                  <a:ext cx="1408338" cy="476629"/>
                </a:xfrm>
                <a:prstGeom prst="rect">
                  <a:avLst/>
                </a:prstGeom>
                <a:blipFill>
                  <a:blip r:embed="rId18"/>
                  <a:stretch>
                    <a:fillRect b="-1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1A6CF51-870B-D6B4-7670-AAFFCDF4D794}"/>
                </a:ext>
              </a:extLst>
            </p:cNvPr>
            <p:cNvSpPr/>
            <p:nvPr/>
          </p:nvSpPr>
          <p:spPr bwMode="auto">
            <a:xfrm>
              <a:off x="10585072" y="2158727"/>
              <a:ext cx="73621" cy="5898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92D05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59C8E12-B541-824F-B883-D402205B95C5}"/>
                </a:ext>
              </a:extLst>
            </p:cNvPr>
            <p:cNvSpPr/>
            <p:nvPr/>
          </p:nvSpPr>
          <p:spPr bwMode="auto">
            <a:xfrm>
              <a:off x="10585072" y="2302704"/>
              <a:ext cx="73621" cy="5898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92D05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CD05E47-1DC2-03F8-75C5-7CA02F0AD768}"/>
                </a:ext>
              </a:extLst>
            </p:cNvPr>
            <p:cNvSpPr/>
            <p:nvPr/>
          </p:nvSpPr>
          <p:spPr bwMode="auto">
            <a:xfrm>
              <a:off x="10567678" y="4082820"/>
              <a:ext cx="140906" cy="112885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92D05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2B1DA4-A8D7-4110-5424-BD39D3DE50FB}"/>
                </a:ext>
              </a:extLst>
            </p:cNvPr>
            <p:cNvSpPr/>
            <p:nvPr/>
          </p:nvSpPr>
          <p:spPr bwMode="auto">
            <a:xfrm>
              <a:off x="9256074" y="2471060"/>
              <a:ext cx="37502" cy="30044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CDCDE7F-9812-87FB-97DF-89D6A19715E7}"/>
                </a:ext>
              </a:extLst>
            </p:cNvPr>
            <p:cNvSpPr/>
            <p:nvPr/>
          </p:nvSpPr>
          <p:spPr bwMode="auto">
            <a:xfrm>
              <a:off x="9042949" y="2067401"/>
              <a:ext cx="37502" cy="30044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36BB500-6E96-25BC-9442-626C53782D64}"/>
                </a:ext>
              </a:extLst>
            </p:cNvPr>
            <p:cNvSpPr/>
            <p:nvPr/>
          </p:nvSpPr>
          <p:spPr bwMode="auto">
            <a:xfrm>
              <a:off x="6315266" y="3672043"/>
              <a:ext cx="131606" cy="105435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rgbClr val="00B0F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058DBE3-3682-1590-FDE8-6A3BFBCA8461}"/>
                </a:ext>
              </a:extLst>
            </p:cNvPr>
            <p:cNvSpPr/>
            <p:nvPr/>
          </p:nvSpPr>
          <p:spPr bwMode="auto">
            <a:xfrm>
              <a:off x="6517256" y="4039157"/>
              <a:ext cx="131606" cy="105435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rgbClr val="00B0F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1CCB0B1-3840-C73C-4A3B-A3EB92E75668}"/>
                </a:ext>
              </a:extLst>
            </p:cNvPr>
            <p:cNvSpPr/>
            <p:nvPr/>
          </p:nvSpPr>
          <p:spPr bwMode="auto">
            <a:xfrm>
              <a:off x="6257431" y="2170129"/>
              <a:ext cx="315552" cy="1914854"/>
            </a:xfrm>
            <a:custGeom>
              <a:avLst/>
              <a:gdLst>
                <a:gd name="connsiteX0" fmla="*/ 722849 w 722849"/>
                <a:gd name="connsiteY0" fmla="*/ 3126658 h 3126658"/>
                <a:gd name="connsiteX1" fmla="*/ 265649 w 722849"/>
                <a:gd name="connsiteY1" fmla="*/ 2521974 h 3126658"/>
                <a:gd name="connsiteX2" fmla="*/ 663856 w 722849"/>
                <a:gd name="connsiteY2" fmla="*/ 2123768 h 3126658"/>
                <a:gd name="connsiteX3" fmla="*/ 118165 w 722849"/>
                <a:gd name="connsiteY3" fmla="*/ 1386348 h 3126658"/>
                <a:gd name="connsiteX4" fmla="*/ 236152 w 722849"/>
                <a:gd name="connsiteY4" fmla="*/ 914400 h 3126658"/>
                <a:gd name="connsiteX5" fmla="*/ 178 w 722849"/>
                <a:gd name="connsiteY5" fmla="*/ 412955 h 3126658"/>
                <a:gd name="connsiteX6" fmla="*/ 280397 w 722849"/>
                <a:gd name="connsiteY6" fmla="*/ 0 h 3126658"/>
                <a:gd name="connsiteX7" fmla="*/ 280397 w 722849"/>
                <a:gd name="connsiteY7" fmla="*/ 0 h 3126658"/>
                <a:gd name="connsiteX8" fmla="*/ 280397 w 722849"/>
                <a:gd name="connsiteY8" fmla="*/ 0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849" h="3126658">
                  <a:moveTo>
                    <a:pt x="722849" y="3126658"/>
                  </a:moveTo>
                  <a:cubicBezTo>
                    <a:pt x="499165" y="2907890"/>
                    <a:pt x="275481" y="2689122"/>
                    <a:pt x="265649" y="2521974"/>
                  </a:cubicBezTo>
                  <a:cubicBezTo>
                    <a:pt x="255817" y="2354826"/>
                    <a:pt x="688437" y="2313039"/>
                    <a:pt x="663856" y="2123768"/>
                  </a:cubicBezTo>
                  <a:cubicBezTo>
                    <a:pt x="639275" y="1934497"/>
                    <a:pt x="189449" y="1587909"/>
                    <a:pt x="118165" y="1386348"/>
                  </a:cubicBezTo>
                  <a:cubicBezTo>
                    <a:pt x="46881" y="1184787"/>
                    <a:pt x="255816" y="1076632"/>
                    <a:pt x="236152" y="914400"/>
                  </a:cubicBezTo>
                  <a:cubicBezTo>
                    <a:pt x="216487" y="752168"/>
                    <a:pt x="-7196" y="565355"/>
                    <a:pt x="178" y="412955"/>
                  </a:cubicBezTo>
                  <a:cubicBezTo>
                    <a:pt x="7552" y="260555"/>
                    <a:pt x="280397" y="0"/>
                    <a:pt x="280397" y="0"/>
                  </a:cubicBezTo>
                  <a:lnTo>
                    <a:pt x="280397" y="0"/>
                  </a:lnTo>
                  <a:lnTo>
                    <a:pt x="280397" y="0"/>
                  </a:lnTo>
                </a:path>
              </a:pathLst>
            </a:custGeom>
            <a:noFill/>
            <a:ln w="57150">
              <a:solidFill>
                <a:srgbClr val="0070C0"/>
              </a:solidFill>
              <a:prstDash val="sysDash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21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AEDB4F1-2EBA-EC4D-88CC-5C745EAD164B}"/>
                    </a:ext>
                  </a:extLst>
                </p:cNvPr>
                <p:cNvSpPr txBox="1"/>
                <p:nvPr/>
              </p:nvSpPr>
              <p:spPr>
                <a:xfrm>
                  <a:off x="5785545" y="3347301"/>
                  <a:ext cx="352015" cy="3842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AEDB4F1-2EBA-EC4D-88CC-5C745EAD16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545" y="3347301"/>
                  <a:ext cx="352015" cy="384288"/>
                </a:xfrm>
                <a:prstGeom prst="rect">
                  <a:avLst/>
                </a:prstGeom>
                <a:blipFill>
                  <a:blip r:embed="rId19"/>
                  <a:stretch>
                    <a:fillRect r="-30357" b="-2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2F3296B-E8BF-502E-A489-591328A42D75}"/>
                    </a:ext>
                  </a:extLst>
                </p:cNvPr>
                <p:cNvSpPr txBox="1"/>
                <p:nvPr/>
              </p:nvSpPr>
              <p:spPr>
                <a:xfrm>
                  <a:off x="5837569" y="1748678"/>
                  <a:ext cx="352015" cy="3842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2F3296B-E8BF-502E-A489-591328A42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7569" y="1748678"/>
                  <a:ext cx="352015" cy="384288"/>
                </a:xfrm>
                <a:prstGeom prst="rect">
                  <a:avLst/>
                </a:prstGeom>
                <a:blipFill>
                  <a:blip r:embed="rId20"/>
                  <a:stretch>
                    <a:fillRect r="-39286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B68B9E2-9322-24F3-8F7B-933A29A0B776}"/>
                </a:ext>
              </a:extLst>
            </p:cNvPr>
            <p:cNvSpPr/>
            <p:nvPr/>
          </p:nvSpPr>
          <p:spPr bwMode="auto">
            <a:xfrm>
              <a:off x="10537476" y="2826929"/>
              <a:ext cx="149183" cy="128006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92D05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292ED2B-62B8-BE77-F616-1518BD7BD8CD}"/>
                    </a:ext>
                  </a:extLst>
                </p:cNvPr>
                <p:cNvSpPr txBox="1"/>
                <p:nvPr/>
              </p:nvSpPr>
              <p:spPr>
                <a:xfrm>
                  <a:off x="5659571" y="2776851"/>
                  <a:ext cx="35201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292ED2B-62B8-BE77-F616-1518BD7BD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9571" y="2776851"/>
                  <a:ext cx="352015" cy="584775"/>
                </a:xfrm>
                <a:prstGeom prst="rect">
                  <a:avLst/>
                </a:prstGeom>
                <a:blipFill>
                  <a:blip r:embed="rId21"/>
                  <a:stretch>
                    <a:fillRect r="-33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8602212-483B-065F-A0F0-2C6EA50FB625}"/>
                </a:ext>
              </a:extLst>
            </p:cNvPr>
            <p:cNvSpPr/>
            <p:nvPr/>
          </p:nvSpPr>
          <p:spPr bwMode="auto">
            <a:xfrm>
              <a:off x="6294065" y="3100258"/>
              <a:ext cx="131606" cy="105435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rgbClr val="00B0F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CC4BD92-AC50-CD88-762B-C3AF5A5EEC08}"/>
              </a:ext>
            </a:extLst>
          </p:cNvPr>
          <p:cNvSpPr txBox="1"/>
          <p:nvPr/>
        </p:nvSpPr>
        <p:spPr>
          <a:xfrm>
            <a:off x="5767040" y="5786828"/>
            <a:ext cx="565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Linear</a:t>
            </a:r>
            <a:r>
              <a:rPr lang="en-US" dirty="0"/>
              <a:t> </a:t>
            </a:r>
            <a:r>
              <a:rPr lang="en-US" b="1" dirty="0"/>
              <a:t>operator</a:t>
            </a:r>
            <a:r>
              <a:rPr lang="en-US" dirty="0"/>
              <a:t>                 (</a:t>
            </a:r>
            <a:r>
              <a:rPr lang="en-US" b="1" dirty="0"/>
              <a:t>Spectral</a:t>
            </a:r>
            <a:r>
              <a:rPr lang="en-US" dirty="0"/>
              <a:t> </a:t>
            </a:r>
            <a:r>
              <a:rPr lang="en-US" b="1" dirty="0"/>
              <a:t>Analysis</a:t>
            </a:r>
            <a:r>
              <a:rPr lang="en-US" dirty="0"/>
              <a:t>)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39C295DE-25FA-E884-FD50-B39E3B4ACD2E}"/>
              </a:ext>
            </a:extLst>
          </p:cNvPr>
          <p:cNvSpPr/>
          <p:nvPr/>
        </p:nvSpPr>
        <p:spPr>
          <a:xfrm>
            <a:off x="8079251" y="5870820"/>
            <a:ext cx="581994" cy="20063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0C8E28-EA66-B694-565A-9907DFD84D6F}"/>
              </a:ext>
            </a:extLst>
          </p:cNvPr>
          <p:cNvSpPr txBox="1"/>
          <p:nvPr/>
        </p:nvSpPr>
        <p:spPr>
          <a:xfrm>
            <a:off x="5412214" y="6603805"/>
            <a:ext cx="64302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Refs.) Koopman, PNAS’1931; Koopman &amp; von N</a:t>
            </a:r>
            <a:r>
              <a:rPr lang="en-US" altLang="zh-CN" sz="1050" dirty="0"/>
              <a:t>eumann. PNAS’1932; </a:t>
            </a:r>
            <a:r>
              <a:rPr lang="en-US" altLang="zh-CN" sz="1050" dirty="0" err="1"/>
              <a:t>Mezic</a:t>
            </a:r>
            <a:r>
              <a:rPr lang="en-US" altLang="zh-CN" sz="1050" dirty="0"/>
              <a:t>, Nonlinear Dynamics’05</a:t>
            </a:r>
            <a:endParaRPr lang="en-US" sz="1050" dirty="0"/>
          </a:p>
        </p:txBody>
      </p:sp>
      <p:sp>
        <p:nvSpPr>
          <p:cNvPr id="3" name="Equals 2">
            <a:extLst>
              <a:ext uri="{FF2B5EF4-FFF2-40B4-BE49-F238E27FC236}">
                <a16:creationId xmlns:a16="http://schemas.microsoft.com/office/drawing/2014/main" id="{AA3D43AE-3850-30DC-4F02-4222356F5A20}"/>
              </a:ext>
            </a:extLst>
          </p:cNvPr>
          <p:cNvSpPr/>
          <p:nvPr/>
        </p:nvSpPr>
        <p:spPr>
          <a:xfrm>
            <a:off x="1799994" y="2818831"/>
            <a:ext cx="921770" cy="344095"/>
          </a:xfrm>
          <a:prstGeom prst="mathEqual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979C2-7878-E13A-55B1-82FF50A0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A87D908-985D-C7F4-28FC-4F5A064E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7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AC18E2-EA44-A524-4A95-2F1958A97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85E51-37CD-3834-2AA3-F193804CA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61E1A1-3168-367B-02F0-C48F3BE6B3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208520" cy="49543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bg1"/>
                </a:solidFill>
                <a:latin typeface="Gill Sans MT" panose="020B0502020104020203" pitchFamily="34" charset="0"/>
              </a:rPr>
              <a:t>Purpose and Outline of Presentation</a:t>
            </a:r>
            <a:endParaRPr lang="en-US" sz="32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82C95B-3AFD-F0AA-4B75-E16C40AA593F}"/>
              </a:ext>
            </a:extLst>
          </p:cNvPr>
          <p:cNvSpPr txBox="1">
            <a:spLocks/>
          </p:cNvSpPr>
          <p:nvPr/>
        </p:nvSpPr>
        <p:spPr>
          <a:xfrm>
            <a:off x="338667" y="2376171"/>
            <a:ext cx="10126133" cy="4007555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Gill Sans MT" panose="020B0502020104020203" pitchFamily="34" charset="0"/>
              <a:cs typeface="Segoe UI" panose="020B0502040204020203" pitchFamily="34" charset="0"/>
            </a:endParaRPr>
          </a:p>
          <a:p>
            <a:pPr marL="626110" indent="-4572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  <a:t>Motivations and Previous Works</a:t>
            </a:r>
          </a:p>
          <a:p>
            <a:pPr marL="626110" indent="-4572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  <a:t>Data Source (Short-Time High-Dim. Weather Dynamics)</a:t>
            </a:r>
          </a:p>
          <a:p>
            <a:pPr marL="626110" indent="-4572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  <a:t>Methods (KMD, DMD, Sparsity-Promoting DMD)</a:t>
            </a:r>
          </a:p>
          <a:p>
            <a:pPr marL="626110" indent="-4572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  <a:t>Experiments on Different Observed Data Fields </a:t>
            </a:r>
            <a:b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</a:br>
            <a: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  <a:t>(Extract  Transient Modes in Terms of Bubble-Like Patterns)</a:t>
            </a:r>
            <a:endParaRPr lang="en-US" dirty="0">
              <a:solidFill>
                <a:srgbClr val="FF0000"/>
              </a:solidFill>
              <a:latin typeface="Gill Sans MT" panose="020B0502020104020203" pitchFamily="34" charset="0"/>
              <a:ea typeface="メイリオ"/>
              <a:cs typeface="Segoe UI"/>
            </a:endParaRPr>
          </a:p>
          <a:p>
            <a:pPr marL="626110" indent="-4572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  <a:t>Summary</a:t>
            </a:r>
            <a:endParaRPr lang="en-US"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1CEFC8-F2D7-7595-52BD-DE363C7F8876}"/>
              </a:ext>
            </a:extLst>
          </p:cNvPr>
          <p:cNvSpPr txBox="1"/>
          <p:nvPr/>
        </p:nvSpPr>
        <p:spPr>
          <a:xfrm>
            <a:off x="433209" y="772331"/>
            <a:ext cx="11275087" cy="1801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7655"/>
            <a:r>
              <a:rPr lang="en-US" sz="2800" dirty="0">
                <a:latin typeface="Gill Sans MT" panose="020B0502020104020203" pitchFamily="34" charset="0"/>
                <a:ea typeface="メイリオ"/>
                <a:cs typeface="Segoe UI"/>
              </a:rPr>
              <a:t>Q1: Can we capture a dominant (e.g., </a:t>
            </a:r>
            <a:r>
              <a:rPr lang="en-US" sz="2800" b="1" dirty="0">
                <a:latin typeface="Gill Sans MT" panose="020B0502020104020203" pitchFamily="34" charset="0"/>
                <a:ea typeface="メイリオ"/>
                <a:cs typeface="Segoe UI"/>
              </a:rPr>
              <a:t>transient</a:t>
            </a:r>
            <a:r>
              <a:rPr lang="en-US" sz="2800" dirty="0">
                <a:latin typeface="Gill Sans MT" panose="020B0502020104020203" pitchFamily="34" charset="0"/>
                <a:ea typeface="メイリオ"/>
                <a:cs typeface="Segoe UI"/>
              </a:rPr>
              <a:t>) Koopman mode embedded in a large-scale and </a:t>
            </a:r>
            <a:r>
              <a:rPr lang="en-US" sz="2800" b="1" dirty="0">
                <a:latin typeface="Gill Sans MT" panose="020B0502020104020203" pitchFamily="34" charset="0"/>
                <a:ea typeface="メイリオ"/>
                <a:cs typeface="Segoe UI"/>
              </a:rPr>
              <a:t>short-term</a:t>
            </a:r>
            <a:r>
              <a:rPr lang="en-US" sz="2800" dirty="0">
                <a:latin typeface="Gill Sans MT" panose="020B0502020104020203" pitchFamily="34" charset="0"/>
                <a:ea typeface="メイリオ"/>
                <a:cs typeface="Segoe UI"/>
              </a:rPr>
              <a:t> simulation data?</a:t>
            </a:r>
          </a:p>
          <a:p>
            <a:pPr indent="-287655"/>
            <a:endParaRPr lang="en-US" sz="2500" dirty="0">
              <a:latin typeface="Gill Sans MT" panose="020B0502020104020203" pitchFamily="34" charset="0"/>
              <a:ea typeface="メイリオ"/>
              <a:cs typeface="Segoe UI"/>
            </a:endParaRPr>
          </a:p>
          <a:p>
            <a:pPr indent="-287655"/>
            <a:r>
              <a:rPr lang="en-US" sz="2800" dirty="0">
                <a:latin typeface="Gill Sans MT" panose="020B0502020104020203" pitchFamily="34" charset="0"/>
                <a:cs typeface="Segoe UI" panose="020B0502040204020203" pitchFamily="34" charset="0"/>
              </a:rPr>
              <a:t>Q2:  Which types of pattern should we focus on such that model-reduction?</a:t>
            </a:r>
          </a:p>
        </p:txBody>
      </p:sp>
    </p:spTree>
    <p:extLst>
      <p:ext uri="{BB962C8B-B14F-4D97-AF65-F5344CB8AC3E}">
        <p14:creationId xmlns:p14="http://schemas.microsoft.com/office/powerpoint/2010/main" val="834421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51A2C-070C-9E66-73D6-CA7596C03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7E1560-5AB5-5FD9-3C50-CBF8885E8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FAFAC8-7902-B021-4C89-08FD3ADE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DACD83-4934-6A2C-E229-462CD1C7AA56}"/>
              </a:ext>
            </a:extLst>
          </p:cNvPr>
          <p:cNvSpPr txBox="1">
            <a:spLocks/>
          </p:cNvSpPr>
          <p:nvPr/>
        </p:nvSpPr>
        <p:spPr>
          <a:xfrm>
            <a:off x="331782" y="8825"/>
            <a:ext cx="11123976" cy="403307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Methods: Koopman and Dynamic Mode Decompositions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C01F3-C8B9-4807-D36F-1015F6E0D1FC}"/>
              </a:ext>
            </a:extLst>
          </p:cNvPr>
          <p:cNvSpPr txBox="1"/>
          <p:nvPr/>
        </p:nvSpPr>
        <p:spPr>
          <a:xfrm>
            <a:off x="175444" y="677449"/>
            <a:ext cx="5273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Koopman mode decomposition (KMD)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F0EB2-4515-A3C2-0689-328405351F55}"/>
              </a:ext>
            </a:extLst>
          </p:cNvPr>
          <p:cNvSpPr txBox="1"/>
          <p:nvPr/>
        </p:nvSpPr>
        <p:spPr>
          <a:xfrm>
            <a:off x="6673942" y="680413"/>
            <a:ext cx="4845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Dynamic mode decomposition (DMD)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D62996B-6BA1-6C91-EA25-91893CFFC75C}"/>
              </a:ext>
            </a:extLst>
          </p:cNvPr>
          <p:cNvGrpSpPr/>
          <p:nvPr/>
        </p:nvGrpSpPr>
        <p:grpSpPr>
          <a:xfrm>
            <a:off x="6148514" y="4125401"/>
            <a:ext cx="5716011" cy="1860509"/>
            <a:chOff x="6311664" y="3576955"/>
            <a:chExt cx="5389413" cy="18605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44CA74-0F2C-6698-F5C0-2E2405452F4E}"/>
                    </a:ext>
                  </a:extLst>
                </p:cNvPr>
                <p:cNvSpPr txBox="1"/>
                <p:nvPr/>
              </p:nvSpPr>
              <p:spPr>
                <a:xfrm>
                  <a:off x="6311664" y="3576955"/>
                  <a:ext cx="5389413" cy="18442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457200" indent="-457200">
                    <a:buFont typeface="Wingdings" panose="05000000000000000000" pitchFamily="2" charset="2"/>
                    <a:buChar char="Ø"/>
                  </a:pPr>
                  <a:r>
                    <a:rPr lang="en-US" b="1" dirty="0">
                      <a:solidFill>
                        <a:srgbClr val="FFC000"/>
                      </a:solidFill>
                      <a:latin typeface="Gill Sans MT" panose="020B0502020104020203" pitchFamily="34" charset="0"/>
                    </a:rPr>
                    <a:t>Least Square Error Optimization (DMD) </a:t>
                  </a:r>
                </a:p>
                <a:p>
                  <a:pPr marL="457200" indent="-457200">
                    <a:buFont typeface="Wingdings" panose="05000000000000000000" pitchFamily="2" charset="2"/>
                    <a:buChar char="Ø"/>
                  </a:pPr>
                  <a:endParaRPr lang="en-US" sz="2000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5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5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sz="15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groupChr>
                          </m:e>
                          <m:lim>
                            <m:r>
                              <a:rPr lang="en-US" sz="1500" b="1" i="0" smtClean="0">
                                <a:latin typeface="Cambria Math" panose="02040503050406030204" pitchFamily="18" charset="0"/>
                              </a:rPr>
                              <m:t>𝐘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lim>
                        </m:limLow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limLow>
                          <m:limLow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5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5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b="1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500" b="1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b="1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sz="15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b="1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500" b="1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b="1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groupChr>
                          </m:e>
                          <m:lim>
                            <m:r>
                              <a:rPr lang="el-GR" sz="1500" b="1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𝚽</m:t>
                            </m:r>
                          </m:lim>
                        </m:limLow>
                        <m:limUpp>
                          <m:limUpp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groupChr>
                              <m:groupChrPr>
                                <m:chr m:val="⏞"/>
                                <m:pos m:val="top"/>
                                <m:vertJc m:val="bot"/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5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/>
                                        <m:e/>
                                      </m:mr>
                                      <m:mr>
                                        <m:e/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⋱</m:t>
                                          </m:r>
                                        </m:e>
                                        <m:e/>
                                      </m:mr>
                                      <m:mr>
                                        <m:e/>
                                        <m:e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5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sz="1500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500" b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sub>
                            </m:sSub>
                          </m:lim>
                        </m:limUpp>
                        <m:limLow>
                          <m:limLow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⋱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1"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e>
                              <m:sub>
                                <m:r>
                                  <a:rPr lang="en-US" sz="1500" b="1">
                                    <a:latin typeface="Cambria Math" panose="02040503050406030204" pitchFamily="18" charset="0"/>
                                  </a:rPr>
                                  <m:t>𝐚𝐧𝐝</m:t>
                                </m:r>
                              </m:sub>
                            </m:sSub>
                          </m:lim>
                        </m:limLow>
                      </m:oMath>
                    </m:oMathPara>
                  </a14:m>
                  <a:endParaRPr lang="en-US" sz="15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44CA74-0F2C-6698-F5C0-2E2405452F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1664" y="3576955"/>
                  <a:ext cx="5389413" cy="1844223"/>
                </a:xfrm>
                <a:prstGeom prst="rect">
                  <a:avLst/>
                </a:prstGeom>
                <a:blipFill>
                  <a:blip r:embed="rId2"/>
                  <a:stretch>
                    <a:fillRect l="-887" t="-1370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E1031D-2D47-CA97-C61B-59BB173F1A60}"/>
                </a:ext>
              </a:extLst>
            </p:cNvPr>
            <p:cNvSpPr txBox="1"/>
            <p:nvPr/>
          </p:nvSpPr>
          <p:spPr>
            <a:xfrm>
              <a:off x="7933443" y="4032945"/>
              <a:ext cx="14569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  <a:latin typeface="Gill Sans MT" panose="020B0502020104020203" pitchFamily="34" charset="0"/>
                </a:rPr>
                <a:t>Spatial Modes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838F1C-9192-A32E-82BC-231E9ED80E9A}"/>
                </a:ext>
              </a:extLst>
            </p:cNvPr>
            <p:cNvSpPr txBox="1"/>
            <p:nvPr/>
          </p:nvSpPr>
          <p:spPr>
            <a:xfrm>
              <a:off x="9237457" y="5129687"/>
              <a:ext cx="12952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B0F0"/>
                  </a:solidFill>
                  <a:latin typeface="Gill Sans MT" panose="020B0502020104020203" pitchFamily="34" charset="0"/>
                </a:rPr>
                <a:t>Amplitudes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7BDAA4-EDAA-162C-5996-586F16C43845}"/>
                </a:ext>
              </a:extLst>
            </p:cNvPr>
            <p:cNvSpPr txBox="1"/>
            <p:nvPr/>
          </p:nvSpPr>
          <p:spPr>
            <a:xfrm>
              <a:off x="10140604" y="4091153"/>
              <a:ext cx="1544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030A0"/>
                  </a:solidFill>
                  <a:latin typeface="Gill Sans MT" panose="020B0502020104020203" pitchFamily="34" charset="0"/>
                </a:rPr>
                <a:t>Temporal Modes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4B7BB82-DF43-F67B-577B-9EEEAB5307C7}"/>
              </a:ext>
            </a:extLst>
          </p:cNvPr>
          <p:cNvGrpSpPr/>
          <p:nvPr/>
        </p:nvGrpSpPr>
        <p:grpSpPr>
          <a:xfrm>
            <a:off x="6914898" y="2336606"/>
            <a:ext cx="4727845" cy="912997"/>
            <a:chOff x="6593525" y="1899805"/>
            <a:chExt cx="4727845" cy="912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9A3264C-6F01-6E6F-BBDC-86ED66F51E44}"/>
                    </a:ext>
                  </a:extLst>
                </p:cNvPr>
                <p:cNvSpPr txBox="1"/>
                <p:nvPr/>
              </p:nvSpPr>
              <p:spPr>
                <a:xfrm>
                  <a:off x="6593525" y="1899805"/>
                  <a:ext cx="1760785" cy="902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FF263E2-024C-55B4-E30B-9172FF5E23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3525" y="1899805"/>
                  <a:ext cx="1760785" cy="9025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D87A063-BA5A-E526-1DDB-FF448CE5686F}"/>
                    </a:ext>
                  </a:extLst>
                </p:cNvPr>
                <p:cNvSpPr txBox="1"/>
                <p:nvPr/>
              </p:nvSpPr>
              <p:spPr>
                <a:xfrm>
                  <a:off x="9537447" y="2020406"/>
                  <a:ext cx="1783923" cy="7923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nary>
                          <m:naryPr>
                            <m:chr m:val="∑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8CBB0A6-5717-566E-A225-0172ED3ECE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7447" y="2020406"/>
                  <a:ext cx="1783923" cy="7923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60EEBFDE-C9F4-DE6E-122F-8B88C53911E1}"/>
                </a:ext>
              </a:extLst>
            </p:cNvPr>
            <p:cNvSpPr/>
            <p:nvPr/>
          </p:nvSpPr>
          <p:spPr>
            <a:xfrm>
              <a:off x="8532451" y="2351083"/>
              <a:ext cx="882978" cy="139424"/>
            </a:xfrm>
            <a:prstGeom prst="rightArrow">
              <a:avLst>
                <a:gd name="adj1" fmla="val 65215"/>
                <a:gd name="adj2" fmla="val 32967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A3A136-2ABF-1A26-DBA1-ABB7D1475CA6}"/>
                </a:ext>
              </a:extLst>
            </p:cNvPr>
            <p:cNvSpPr txBox="1"/>
            <p:nvPr/>
          </p:nvSpPr>
          <p:spPr>
            <a:xfrm>
              <a:off x="8642496" y="1962803"/>
              <a:ext cx="645641" cy="349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F0"/>
                  </a:solidFill>
                  <a:latin typeface="Gill Sans MT" panose="020B0502020104020203" pitchFamily="34" charset="0"/>
                </a:rPr>
                <a:t>SVD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2898F6-10B3-CC1E-14BE-449DA444877E}"/>
                  </a:ext>
                </a:extLst>
              </p:cNvPr>
              <p:cNvSpPr txBox="1"/>
              <p:nvPr/>
            </p:nvSpPr>
            <p:spPr>
              <a:xfrm>
                <a:off x="7990384" y="1622071"/>
                <a:ext cx="2326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216908-DB28-0900-6CC0-8F78E5A46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384" y="1622071"/>
                <a:ext cx="2326150" cy="276999"/>
              </a:xfrm>
              <a:prstGeom prst="rect">
                <a:avLst/>
              </a:prstGeom>
              <a:blipFill>
                <a:blip r:embed="rId5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E4C322D-6EC1-AA65-50D1-04456BAAF119}"/>
              </a:ext>
            </a:extLst>
          </p:cNvPr>
          <p:cNvGrpSpPr/>
          <p:nvPr/>
        </p:nvGrpSpPr>
        <p:grpSpPr>
          <a:xfrm>
            <a:off x="892580" y="1280065"/>
            <a:ext cx="2866842" cy="282895"/>
            <a:chOff x="764767" y="1395780"/>
            <a:chExt cx="2866842" cy="2828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630EFFB-9946-C4DF-C686-F042A45BA503}"/>
                    </a:ext>
                  </a:extLst>
                </p:cNvPr>
                <p:cNvSpPr txBox="1"/>
                <p:nvPr/>
              </p:nvSpPr>
              <p:spPr>
                <a:xfrm>
                  <a:off x="764767" y="1401676"/>
                  <a:ext cx="1501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</m:oMath>
                    </m:oMathPara>
                  </a14:m>
                  <a:endParaRPr lang="en-US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7470B6-0C21-6C6E-7F70-C8F82C027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767" y="1401676"/>
                  <a:ext cx="150169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619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31A8990-950B-8AF9-82AA-9166B0B08CDA}"/>
                    </a:ext>
                  </a:extLst>
                </p:cNvPr>
                <p:cNvSpPr txBox="1"/>
                <p:nvPr/>
              </p:nvSpPr>
              <p:spPr>
                <a:xfrm>
                  <a:off x="2448914" y="1395780"/>
                  <a:ext cx="11826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D75DF50-E884-7715-AADC-43938AC3C2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8914" y="1395780"/>
                  <a:ext cx="118269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124" t="-2222" r="-6701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036FC9-C7B0-1DDF-8741-81663F93EE9E}"/>
                  </a:ext>
                </a:extLst>
              </p:cNvPr>
              <p:cNvSpPr txBox="1"/>
              <p:nvPr/>
            </p:nvSpPr>
            <p:spPr>
              <a:xfrm>
                <a:off x="-28718" y="2478528"/>
                <a:ext cx="5370558" cy="791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  <m:r>
                                <a:rPr lang="en-US" sz="16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AA6A46E-6D92-EAC6-D871-6A8A7E836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718" y="2478528"/>
                <a:ext cx="5370558" cy="7915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C958476-71DB-2E87-7504-562C1A100C61}"/>
                  </a:ext>
                </a:extLst>
              </p:cNvPr>
              <p:cNvSpPr txBox="1"/>
              <p:nvPr/>
            </p:nvSpPr>
            <p:spPr>
              <a:xfrm>
                <a:off x="950874" y="1991496"/>
                <a:ext cx="2535418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∘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E9D8B3-8905-7108-689E-022FB7DCC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74" y="1991496"/>
                <a:ext cx="2535418" cy="369332"/>
              </a:xfrm>
              <a:prstGeom prst="rect">
                <a:avLst/>
              </a:prstGeom>
              <a:blipFill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483F769-BAD1-48BC-114B-913E0355A876}"/>
              </a:ext>
            </a:extLst>
          </p:cNvPr>
          <p:cNvGrpSpPr/>
          <p:nvPr/>
        </p:nvGrpSpPr>
        <p:grpSpPr>
          <a:xfrm>
            <a:off x="4540159" y="1417016"/>
            <a:ext cx="2669488" cy="646331"/>
            <a:chOff x="4521259" y="1153222"/>
            <a:chExt cx="2669488" cy="64633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F629D3-B0B1-00AD-FD98-6010CE874C41}"/>
                </a:ext>
              </a:extLst>
            </p:cNvPr>
            <p:cNvSpPr txBox="1"/>
            <p:nvPr/>
          </p:nvSpPr>
          <p:spPr>
            <a:xfrm>
              <a:off x="4879194" y="1153222"/>
              <a:ext cx="195361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i="1" dirty="0">
                  <a:solidFill>
                    <a:srgbClr val="00B050"/>
                  </a:solidFill>
                  <a:latin typeface="Gill Sans MT" panose="020B0502020104020203" pitchFamily="34" charset="0"/>
                </a:rPr>
                <a:t>FINITE-LENGTH TIME-SERIES DATA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D085B3D-65E6-0DC6-13FD-98F0EA575881}"/>
                </a:ext>
              </a:extLst>
            </p:cNvPr>
            <p:cNvCxnSpPr>
              <a:cxnSpLocks/>
            </p:cNvCxnSpPr>
            <p:nvPr/>
          </p:nvCxnSpPr>
          <p:spPr>
            <a:xfrm>
              <a:off x="4521259" y="1463088"/>
              <a:ext cx="2669488" cy="893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B7D393F-270D-2076-CF84-1AE7C3E158CE}"/>
              </a:ext>
            </a:extLst>
          </p:cNvPr>
          <p:cNvGrpSpPr/>
          <p:nvPr/>
        </p:nvGrpSpPr>
        <p:grpSpPr>
          <a:xfrm>
            <a:off x="4790007" y="3083430"/>
            <a:ext cx="2351060" cy="691140"/>
            <a:chOff x="4793800" y="2704458"/>
            <a:chExt cx="2351060" cy="69114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7267BA-A687-639C-81C6-B6B431BB0DE0}"/>
                </a:ext>
              </a:extLst>
            </p:cNvPr>
            <p:cNvSpPr txBox="1"/>
            <p:nvPr/>
          </p:nvSpPr>
          <p:spPr>
            <a:xfrm>
              <a:off x="4793800" y="3026266"/>
              <a:ext cx="235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u="sng" dirty="0">
                  <a:latin typeface="Gill Sans MT" panose="020B0502020104020203" pitchFamily="34" charset="0"/>
                </a:rPr>
                <a:t>Finite-dim. approximation</a:t>
              </a:r>
              <a:endParaRPr lang="en-US" i="1" u="sng" dirty="0">
                <a:latin typeface="Gill Sans MT" panose="020B0502020104020203" pitchFamily="34" charset="0"/>
              </a:endParaRPr>
            </a:p>
          </p:txBody>
        </p:sp>
        <p:sp>
          <p:nvSpPr>
            <p:cNvPr id="52" name="Arrow: Curved Left 51">
              <a:extLst>
                <a:ext uri="{FF2B5EF4-FFF2-40B4-BE49-F238E27FC236}">
                  <a16:creationId xmlns:a16="http://schemas.microsoft.com/office/drawing/2014/main" id="{F992D007-902E-AC13-8108-440526935695}"/>
                </a:ext>
              </a:extLst>
            </p:cNvPr>
            <p:cNvSpPr/>
            <p:nvPr/>
          </p:nvSpPr>
          <p:spPr>
            <a:xfrm rot="16200000" flipH="1">
              <a:off x="5786767" y="2182409"/>
              <a:ext cx="365126" cy="1409224"/>
            </a:xfrm>
            <a:prstGeom prst="curvedLeftArrow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CC7E42F-DF4F-31ED-7A8E-AFECC60D9786}"/>
              </a:ext>
            </a:extLst>
          </p:cNvPr>
          <p:cNvGrpSpPr/>
          <p:nvPr/>
        </p:nvGrpSpPr>
        <p:grpSpPr>
          <a:xfrm>
            <a:off x="7320010" y="3232157"/>
            <a:ext cx="3803885" cy="766584"/>
            <a:chOff x="7284165" y="3282774"/>
            <a:chExt cx="3803885" cy="766584"/>
          </a:xfrm>
        </p:grpSpPr>
        <p:sp>
          <p:nvSpPr>
            <p:cNvPr id="58" name="Callout: Left-Right Arrow 57">
              <a:extLst>
                <a:ext uri="{FF2B5EF4-FFF2-40B4-BE49-F238E27FC236}">
                  <a16:creationId xmlns:a16="http://schemas.microsoft.com/office/drawing/2014/main" id="{00395E3A-C618-F31F-73E2-791A96171FE3}"/>
                </a:ext>
              </a:extLst>
            </p:cNvPr>
            <p:cNvSpPr/>
            <p:nvPr/>
          </p:nvSpPr>
          <p:spPr>
            <a:xfrm rot="16200000">
              <a:off x="8802817" y="1764124"/>
              <a:ext cx="766584" cy="3803883"/>
            </a:xfrm>
            <a:prstGeom prst="leftRightArrowCallou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3824EA2-FAA7-1AA5-D908-B0A8F51E26D2}"/>
                    </a:ext>
                  </a:extLst>
                </p:cNvPr>
                <p:cNvSpPr txBox="1"/>
                <p:nvPr/>
              </p:nvSpPr>
              <p:spPr>
                <a:xfrm>
                  <a:off x="7284165" y="3454750"/>
                  <a:ext cx="3803885" cy="41062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lit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lit/>
                          </m:rPr>
                          <a:rPr lang="en-US" altLang="zh-CN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and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sub>
                          <m:sup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F4CB393-3CB1-9A93-2CA8-0F01A6B6D2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4165" y="3454750"/>
                  <a:ext cx="3803885" cy="410625"/>
                </a:xfrm>
                <a:prstGeom prst="rect">
                  <a:avLst/>
                </a:prstGeom>
                <a:blipFill>
                  <a:blip r:embed="rId10"/>
                  <a:stretch>
                    <a:fillRect b="-1323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8BDA686-360E-F181-BB17-0ABA342C59F2}"/>
              </a:ext>
            </a:extLst>
          </p:cNvPr>
          <p:cNvSpPr txBox="1"/>
          <p:nvPr/>
        </p:nvSpPr>
        <p:spPr>
          <a:xfrm>
            <a:off x="151883" y="4138024"/>
            <a:ext cx="4638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Sparsity-Promoting DMD: SPDMD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B29C52C-815F-52B8-6D30-9BCE9D03C181}"/>
                  </a:ext>
                </a:extLst>
              </p:cNvPr>
              <p:cNvSpPr txBox="1"/>
              <p:nvPr/>
            </p:nvSpPr>
            <p:spPr>
              <a:xfrm>
                <a:off x="362042" y="4757461"/>
                <a:ext cx="4206056" cy="40011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m:rPr>
                          <m:lit/>
                        </m:rPr>
                        <a:rPr lang="en-US" altLang="zh-CN" sz="18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and</m:t>
                          </m:r>
                        </m:sub>
                      </m:sSub>
                      <m:r>
                        <m:rPr>
                          <m:lit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lit/>
                        </m:rPr>
                        <a:rPr lang="en-US" sz="1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m:rPr>
                          <m:lit/>
                        </m:rPr>
                        <a:rPr lang="en-US" sz="1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1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1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BF9E06-3FAD-AFDB-924B-6DBABD081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42" y="4757461"/>
                <a:ext cx="4206056" cy="400110"/>
              </a:xfrm>
              <a:prstGeom prst="rect">
                <a:avLst/>
              </a:prstGeom>
              <a:blipFill>
                <a:blip r:embed="rId11"/>
                <a:stretch>
                  <a:fillRect l="-145"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5CF633A4-6240-40A2-C644-412C58E30118}"/>
              </a:ext>
            </a:extLst>
          </p:cNvPr>
          <p:cNvSpPr txBox="1"/>
          <p:nvPr/>
        </p:nvSpPr>
        <p:spPr>
          <a:xfrm>
            <a:off x="3609776" y="6261048"/>
            <a:ext cx="5934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B0F0"/>
                </a:solidFill>
                <a:latin typeface="Gill Sans MT" panose="020B0502020104020203" pitchFamily="34" charset="0"/>
              </a:rPr>
              <a:t>Penalize an </a:t>
            </a:r>
            <a:r>
              <a:rPr lang="en-US" sz="2400" b="1" i="1" u="none" strike="noStrike" baseline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ℓ1</a:t>
            </a:r>
            <a:r>
              <a:rPr lang="en-US" sz="2400" b="1" i="1" dirty="0">
                <a:solidFill>
                  <a:srgbClr val="00B0F0"/>
                </a:solidFill>
                <a:latin typeface="Gill Sans MT" panose="020B0502020104020203" pitchFamily="34" charset="0"/>
              </a:rPr>
              <a:t> norm on the amplitudes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4BD28D-D0CA-F525-3634-357E6974B32D}"/>
              </a:ext>
            </a:extLst>
          </p:cNvPr>
          <p:cNvSpPr txBox="1"/>
          <p:nvPr/>
        </p:nvSpPr>
        <p:spPr>
          <a:xfrm>
            <a:off x="175444" y="6425614"/>
            <a:ext cx="3177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MT" panose="020B0502020104020203" pitchFamily="34" charset="0"/>
              </a:rPr>
              <a:t>Ref.) Jovanovic et. al, Physics of Fluids’14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23DFD26-D382-B836-AFFD-D1C19BF6C6FF}"/>
              </a:ext>
            </a:extLst>
          </p:cNvPr>
          <p:cNvSpPr txBox="1"/>
          <p:nvPr/>
        </p:nvSpPr>
        <p:spPr>
          <a:xfrm>
            <a:off x="175443" y="516819"/>
            <a:ext cx="603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MT" panose="020B0502020104020203" pitchFamily="34" charset="0"/>
              </a:rPr>
              <a:t>Ref.) </a:t>
            </a:r>
            <a:r>
              <a:rPr lang="en-US" sz="1400" dirty="0" err="1">
                <a:latin typeface="Gill Sans MT" panose="020B0502020104020203" pitchFamily="34" charset="0"/>
              </a:rPr>
              <a:t>Mauroy</a:t>
            </a:r>
            <a:r>
              <a:rPr lang="en-US" sz="1400" dirty="0">
                <a:latin typeface="Gill Sans MT" panose="020B0502020104020203" pitchFamily="34" charset="0"/>
              </a:rPr>
              <a:t>, </a:t>
            </a:r>
            <a:r>
              <a:rPr lang="en-US" sz="1400" dirty="0" err="1">
                <a:latin typeface="Gill Sans MT" panose="020B0502020104020203" pitchFamily="34" charset="0"/>
              </a:rPr>
              <a:t>Mezic</a:t>
            </a:r>
            <a:r>
              <a:rPr lang="en-US" sz="1400" dirty="0">
                <a:latin typeface="Gill Sans MT" panose="020B0502020104020203" pitchFamily="34" charset="0"/>
              </a:rPr>
              <a:t> &amp; </a:t>
            </a:r>
            <a:r>
              <a:rPr lang="en-US" sz="1400" dirty="0" err="1">
                <a:latin typeface="Gill Sans MT" panose="020B0502020104020203" pitchFamily="34" charset="0"/>
              </a:rPr>
              <a:t>Susuki</a:t>
            </a:r>
            <a:r>
              <a:rPr lang="en-US" sz="1400" dirty="0">
                <a:latin typeface="Gill Sans MT" panose="020B0502020104020203" pitchFamily="34" charset="0"/>
              </a:rPr>
              <a:t>, Koopman Springer’20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4EC862-CE25-2A08-9DAC-6CA88B069F6D}"/>
              </a:ext>
            </a:extLst>
          </p:cNvPr>
          <p:cNvSpPr txBox="1"/>
          <p:nvPr/>
        </p:nvSpPr>
        <p:spPr>
          <a:xfrm>
            <a:off x="8752926" y="487477"/>
            <a:ext cx="1967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MT" panose="020B0502020104020203" pitchFamily="34" charset="0"/>
              </a:rPr>
              <a:t>Ref.) </a:t>
            </a:r>
            <a:r>
              <a:rPr lang="en-US" sz="1400" dirty="0" err="1">
                <a:latin typeface="Gill Sans MT" panose="020B0502020104020203" pitchFamily="34" charset="0"/>
              </a:rPr>
              <a:t>Kutz</a:t>
            </a:r>
            <a:r>
              <a:rPr lang="en-US" sz="1400" dirty="0">
                <a:latin typeface="Gill Sans MT" panose="020B0502020104020203" pitchFamily="34" charset="0"/>
              </a:rPr>
              <a:t> et. al, SIAM’16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292921A-3AAC-5DA0-5220-5695E92FCF6A}"/>
                  </a:ext>
                </a:extLst>
              </p:cNvPr>
              <p:cNvSpPr txBox="1"/>
              <p:nvPr/>
            </p:nvSpPr>
            <p:spPr>
              <a:xfrm>
                <a:off x="365092" y="5321414"/>
                <a:ext cx="44249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latin typeface="Gill Sans MT" panose="020B0502020104020203" pitchFamily="34" charset="0"/>
                  </a:rPr>
                  <a:t>Dominant modes determined by order of the </a:t>
                </a:r>
                <a:r>
                  <a:rPr lang="en-US" sz="1600" i="1" dirty="0">
                    <a:solidFill>
                      <a:srgbClr val="00B0F0"/>
                    </a:solidFill>
                    <a:latin typeface="Gill Sans MT" panose="020B0502020104020203" pitchFamily="34" charset="0"/>
                  </a:rPr>
                  <a:t>magnitude of amplitudes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600" dirty="0">
                    <a:latin typeface="Gill Sans MT" panose="020B0502020104020203" pitchFamily="34" charset="0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latin typeface="Gill Sans MT" panose="020B0502020104020203" pitchFamily="34" charset="0"/>
                  </a:rPr>
                  <a:t>Associated with leading pairs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2AD983C-EF28-5D9A-1FB9-D0A9D6E7B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92" y="5321414"/>
                <a:ext cx="4424915" cy="830997"/>
              </a:xfrm>
              <a:prstGeom prst="rect">
                <a:avLst/>
              </a:prstGeom>
              <a:blipFill>
                <a:blip r:embed="rId12"/>
                <a:stretch>
                  <a:fillRect l="-551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036697D-73CB-7EE6-447D-60D49408A3F5}"/>
                  </a:ext>
                </a:extLst>
              </p:cNvPr>
              <p:cNvSpPr txBox="1"/>
              <p:nvPr/>
            </p:nvSpPr>
            <p:spPr>
              <a:xfrm rot="19918309">
                <a:off x="4338318" y="4386746"/>
                <a:ext cx="3246081" cy="636713"/>
              </a:xfrm>
              <a:prstGeom prst="rect">
                <a:avLst/>
              </a:prstGeom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ü"/>
                </a:pPr>
                <a:r>
                  <a:rPr lang="en-US" sz="1600" dirty="0">
                    <a:latin typeface="Gill Sans MT" panose="020B0502020104020203" pitchFamily="34" charset="0"/>
                  </a:rPr>
                  <a:t>Performance Loss vs. Accuracy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%=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e>
                    </m:rad>
                  </m:oMath>
                </a14:m>
                <a:endParaRPr lang="en-US" sz="16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DB52DDB-8227-BF97-439E-3159AD93B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18309">
                <a:off x="4338318" y="4386746"/>
                <a:ext cx="3246081" cy="63671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6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60" grpId="0"/>
      <p:bldP spid="62" grpId="0" animBg="1"/>
      <p:bldP spid="63" grpId="0"/>
      <p:bldP spid="64" grpId="0"/>
      <p:bldP spid="66" grpId="0"/>
      <p:bldP spid="67" grpId="0"/>
      <p:bldP spid="6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1955-611A-075F-4A65-74DB3011DA5B}"/>
              </a:ext>
            </a:extLst>
          </p:cNvPr>
          <p:cNvSpPr txBox="1">
            <a:spLocks/>
          </p:cNvSpPr>
          <p:nvPr/>
        </p:nvSpPr>
        <p:spPr>
          <a:xfrm>
            <a:off x="151898" y="0"/>
            <a:ext cx="10432974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>
                <a:latin typeface="Gill Sans MT" panose="020B0502020104020203" pitchFamily="34" charset="0"/>
              </a:rPr>
              <a:t>Another Look at the Continuous Spectrum</a:t>
            </a:r>
          </a:p>
        </p:txBody>
      </p:sp>
      <p:pic>
        <p:nvPicPr>
          <p:cNvPr id="4" name="Picture 3" descr="A diagram of a circular object&#10;&#10;Description automatically generated">
            <a:extLst>
              <a:ext uri="{FF2B5EF4-FFF2-40B4-BE49-F238E27FC236}">
                <a16:creationId xmlns:a16="http://schemas.microsoft.com/office/drawing/2014/main" id="{A36F9ADB-22BD-D32A-AEBA-864C17E7A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3" y="824346"/>
            <a:ext cx="3222057" cy="2991910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BE87ACFA-3C59-9B48-AB99-66F0242EA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11" y="779358"/>
            <a:ext cx="3687726" cy="2991910"/>
          </a:xfrm>
          <a:prstGeom prst="rect">
            <a:avLst/>
          </a:prstGeom>
        </p:spPr>
      </p:pic>
      <p:pic>
        <p:nvPicPr>
          <p:cNvPr id="8" name="Picture 7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C7E28B42-C2C1-9ED2-DB2E-96431685D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269" y="779358"/>
            <a:ext cx="3625207" cy="2901934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1E719AB-9A3E-2982-FAEA-6B7ECBCA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EA3804-551B-13FB-006D-3DAC6A26E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36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C999-5122-DDCE-B56B-20495EA382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208520" cy="495438"/>
          </a:xfrm>
          <a:solidFill>
            <a:srgbClr val="002060"/>
          </a:solidFill>
          <a:ln>
            <a:solidFill>
              <a:srgbClr val="002060"/>
            </a:solidFill>
          </a:ln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Purpose and Outline of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F5DA4-A3B6-C857-2CA2-F0E41FFD120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0" y="601483"/>
            <a:ext cx="11533808" cy="5495787"/>
          </a:xfrm>
        </p:spPr>
        <p:txBody>
          <a:bodyPr vert="horz" lIns="0" tIns="0" rIns="0" bIns="0" rtlCol="0" anchor="t">
            <a:normAutofit fontScale="92500" lnSpcReduction="10000"/>
          </a:bodyPr>
          <a:lstStyle/>
          <a:p>
            <a:pPr indent="-287655"/>
            <a: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  <a:t>We study the Koopman mode decomposition (KMD) of weather simulation</a:t>
            </a:r>
          </a:p>
          <a:p>
            <a:pPr indent="-287655"/>
            <a: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  <a:t>Question 1: Can we capture a dominant (e.g., </a:t>
            </a:r>
            <a:r>
              <a:rPr lang="en-US" b="1" dirty="0">
                <a:latin typeface="Gill Sans MT" panose="020B0502020104020203" pitchFamily="34" charset="0"/>
                <a:ea typeface="メイリオ"/>
                <a:cs typeface="Segoe UI"/>
              </a:rPr>
              <a:t>transient</a:t>
            </a:r>
            <a: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  <a:t>) Koopman mode embedded in a large-scale </a:t>
            </a:r>
            <a:r>
              <a:rPr lang="en-US" b="1" dirty="0">
                <a:latin typeface="Gill Sans MT" panose="020B0502020104020203" pitchFamily="34" charset="0"/>
                <a:ea typeface="メイリオ"/>
                <a:cs typeface="Segoe UI"/>
              </a:rPr>
              <a:t>short-term</a:t>
            </a:r>
            <a: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  <a:t> simulation data?</a:t>
            </a:r>
          </a:p>
          <a:p>
            <a:pPr indent="-287655"/>
            <a:r>
              <a:rPr lang="en-US" dirty="0">
                <a:latin typeface="Gill Sans MT" panose="020B0502020104020203" pitchFamily="34" charset="0"/>
                <a:cs typeface="Segoe UI" panose="020B0502040204020203" pitchFamily="34" charset="0"/>
              </a:rPr>
              <a:t>Question 2:  Which types of pattern should we focus on such that</a:t>
            </a:r>
          </a:p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  <a:cs typeface="Segoe UI" panose="020B0502040204020203" pitchFamily="34" charset="0"/>
              </a:rPr>
              <a:t> make model-reduction?</a:t>
            </a:r>
          </a:p>
          <a:p>
            <a:pPr indent="-287655"/>
            <a:endParaRPr lang="en-US" dirty="0">
              <a:latin typeface="Gill Sans MT" panose="020B0502020104020203" pitchFamily="34" charset="0"/>
              <a:cs typeface="Segoe UI" panose="020B0502040204020203" pitchFamily="34" charset="0"/>
            </a:endParaRPr>
          </a:p>
          <a:p>
            <a:pPr marL="626110" indent="-4572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  <a:t>Review of Methods (KMD, DMD, and the sparsity-promoting DMD) )</a:t>
            </a:r>
          </a:p>
          <a:p>
            <a:pPr marL="626110" indent="-4572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  <a:t>Its application to 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  <a:ea typeface="メイリオ"/>
                <a:cs typeface="Segoe UI"/>
              </a:rPr>
              <a:t>vorticity magnitude (scalar-field)</a:t>
            </a:r>
            <a: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  <a:t> in weather simulation data</a:t>
            </a:r>
          </a:p>
          <a:p>
            <a:pPr marL="626110" indent="-4572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  <a:t>Discussion on 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  <a:ea typeface="メイリオ"/>
                <a:cs typeface="Segoe UI"/>
              </a:rPr>
              <a:t>humidity ratio field and low-dim. system representation .</a:t>
            </a:r>
          </a:p>
          <a:p>
            <a:pPr marL="626110" indent="-4572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  <a:t>Summary</a:t>
            </a:r>
            <a:endParaRPr lang="en-US"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306D7-9409-4A89-54C8-C07E399E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C6B67-332F-B882-5B0D-C4FDBA24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24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448BA-92E5-2076-BE6F-ADDCBF5346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131"/>
            <a:ext cx="10731500" cy="64770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Gill Sans MT" panose="020B0502020104020203" pitchFamily="34" charset="0"/>
              </a:rPr>
              <a:t>Previous Works on Weather or Climate Systems</a:t>
            </a:r>
            <a:endParaRPr lang="en-US" sz="3200" dirty="0">
              <a:latin typeface="Gill Sans MT" panose="020B0502020104020203" pitchFamily="34" charset="0"/>
            </a:endParaRPr>
          </a:p>
        </p:txBody>
      </p:sp>
      <p:pic>
        <p:nvPicPr>
          <p:cNvPr id="10" name="Picture 9" descr="A cover of a book&#10;&#10;Description automatically generated">
            <a:extLst>
              <a:ext uri="{FF2B5EF4-FFF2-40B4-BE49-F238E27FC236}">
                <a16:creationId xmlns:a16="http://schemas.microsoft.com/office/drawing/2014/main" id="{B1515807-A8A9-0136-5D42-74398A174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840" y="3475969"/>
            <a:ext cx="2195806" cy="2880381"/>
          </a:xfrm>
          <a:prstGeom prst="rect">
            <a:avLst/>
          </a:prstGeom>
        </p:spPr>
      </p:pic>
      <p:pic>
        <p:nvPicPr>
          <p:cNvPr id="14" name="Picture 1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09EE4A7-C318-7BC5-EFEA-A9A7BBEC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" y="847383"/>
            <a:ext cx="2026601" cy="24444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2D9C00A6-76D1-A6F8-7117-777D07A75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6" y="771200"/>
            <a:ext cx="2428805" cy="252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 descr="A document with text and letters&#10;&#10;Description automatically generated">
            <a:extLst>
              <a:ext uri="{FF2B5EF4-FFF2-40B4-BE49-F238E27FC236}">
                <a16:creationId xmlns:a16="http://schemas.microsoft.com/office/drawing/2014/main" id="{53092D13-AC3C-E170-08B2-945DFD42D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94" y="837694"/>
            <a:ext cx="2806981" cy="22014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AF1915-CEFB-28E1-8EF6-8D64A97B373E}"/>
              </a:ext>
            </a:extLst>
          </p:cNvPr>
          <p:cNvSpPr txBox="1"/>
          <p:nvPr/>
        </p:nvSpPr>
        <p:spPr>
          <a:xfrm>
            <a:off x="0" y="3504654"/>
            <a:ext cx="2150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C00000"/>
                </a:solidFill>
                <a:latin typeface="Gill Sans MT" panose="020B0502020104020203" pitchFamily="34" charset="0"/>
              </a:rPr>
              <a:t>Kernel approach</a:t>
            </a:r>
            <a:r>
              <a:rPr lang="en-US" sz="1300" dirty="0">
                <a:solidFill>
                  <a:srgbClr val="C00000"/>
                </a:solidFill>
                <a:latin typeface="Gill Sans MT" panose="020B0502020104020203" pitchFamily="34" charset="0"/>
              </a:rPr>
              <a:t> on ENSO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601344-5389-C82C-DC61-E1EFA8B4D0B0}"/>
              </a:ext>
            </a:extLst>
          </p:cNvPr>
          <p:cNvSpPr txBox="1"/>
          <p:nvPr/>
        </p:nvSpPr>
        <p:spPr>
          <a:xfrm>
            <a:off x="5497557" y="3117530"/>
            <a:ext cx="3293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Gill Sans MT" panose="020B0502020104020203" pitchFamily="34" charset="0"/>
              </a:rPr>
              <a:t>Koopman/transfer operator </a:t>
            </a:r>
            <a:r>
              <a:rPr lang="en-US" sz="1400" dirty="0">
                <a:solidFill>
                  <a:srgbClr val="00B050"/>
                </a:solidFill>
                <a:latin typeface="Gill Sans MT" panose="020B0502020104020203" pitchFamily="34" charset="0"/>
              </a:rPr>
              <a:t>for SST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0D1474-6595-A046-9E22-DF35565C5837}"/>
              </a:ext>
            </a:extLst>
          </p:cNvPr>
          <p:cNvSpPr txBox="1"/>
          <p:nvPr/>
        </p:nvSpPr>
        <p:spPr>
          <a:xfrm>
            <a:off x="9254509" y="3091272"/>
            <a:ext cx="2648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  <a:latin typeface="Gill Sans MT" panose="020B0502020104020203" pitchFamily="34" charset="0"/>
              </a:rPr>
              <a:t>Continuous spectrum </a:t>
            </a:r>
            <a:r>
              <a:rPr lang="en-US" sz="1400" dirty="0">
                <a:solidFill>
                  <a:srgbClr val="7030A0"/>
                </a:solidFill>
                <a:latin typeface="Gill Sans MT" panose="020B0502020104020203" pitchFamily="34" charset="0"/>
              </a:rPr>
              <a:t>for SST </a:t>
            </a:r>
          </a:p>
        </p:txBody>
      </p:sp>
      <p:pic>
        <p:nvPicPr>
          <p:cNvPr id="31" name="Picture 30" descr="A document with text on it&#10;&#10;Description automatically generated">
            <a:extLst>
              <a:ext uri="{FF2B5EF4-FFF2-40B4-BE49-F238E27FC236}">
                <a16:creationId xmlns:a16="http://schemas.microsoft.com/office/drawing/2014/main" id="{62EC4FCF-4F12-D145-263F-4818429414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475" y="846379"/>
            <a:ext cx="3640387" cy="22014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D731D25-FA9C-BCB7-AAAF-49B8EB1DE944}"/>
              </a:ext>
            </a:extLst>
          </p:cNvPr>
          <p:cNvSpPr txBox="1"/>
          <p:nvPr/>
        </p:nvSpPr>
        <p:spPr>
          <a:xfrm>
            <a:off x="2227431" y="3447956"/>
            <a:ext cx="30514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accent2"/>
                </a:solidFill>
                <a:latin typeface="Gill Sans MT" panose="020B0502020104020203" pitchFamily="34" charset="0"/>
              </a:rPr>
              <a:t>Spectral analysis </a:t>
            </a:r>
            <a:r>
              <a:rPr lang="en-US" sz="1300" dirty="0">
                <a:solidFill>
                  <a:schemeClr val="accent2"/>
                </a:solidFill>
                <a:latin typeface="Gill Sans MT" panose="020B0502020104020203" pitchFamily="34" charset="0"/>
              </a:rPr>
              <a:t>of climate dynamics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C5075-5175-8502-CBA7-53733118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8284E-5DB4-476B-B102-8DBE53C06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F92E9-E095-EF34-0749-759846DA2D83}"/>
              </a:ext>
            </a:extLst>
          </p:cNvPr>
          <p:cNvSpPr txBox="1"/>
          <p:nvPr/>
        </p:nvSpPr>
        <p:spPr>
          <a:xfrm>
            <a:off x="614354" y="4471653"/>
            <a:ext cx="8370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Gill Sans MT" panose="020B0502020104020203" pitchFamily="34" charset="0"/>
              </a:rPr>
              <a:t>However, fewer studies have focused on short-term weather systems, which are governed by transient dynamics.</a:t>
            </a:r>
          </a:p>
        </p:txBody>
      </p:sp>
    </p:spTree>
    <p:extLst>
      <p:ext uri="{BB962C8B-B14F-4D97-AF65-F5344CB8AC3E}">
        <p14:creationId xmlns:p14="http://schemas.microsoft.com/office/powerpoint/2010/main" val="2612169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 with white and red squares&#10;&#10;Description automatically generated with medium confidence">
            <a:extLst>
              <a:ext uri="{FF2B5EF4-FFF2-40B4-BE49-F238E27FC236}">
                <a16:creationId xmlns:a16="http://schemas.microsoft.com/office/drawing/2014/main" id="{7FCBD39D-3A8E-A625-CEC6-08E554A7D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154" y="583112"/>
            <a:ext cx="6209863" cy="2913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diagram of a circular graph&#10;&#10;Description automatically generated with medium confidence">
            <a:extLst>
              <a:ext uri="{FF2B5EF4-FFF2-40B4-BE49-F238E27FC236}">
                <a16:creationId xmlns:a16="http://schemas.microsoft.com/office/drawing/2014/main" id="{3B32E909-3F0D-BF11-CCEC-2DC4C958F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79" y="3580855"/>
            <a:ext cx="3232942" cy="304247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13F9F56-F1B7-5BBA-3234-77B1E4959F1F}"/>
              </a:ext>
            </a:extLst>
          </p:cNvPr>
          <p:cNvSpPr txBox="1">
            <a:spLocks/>
          </p:cNvSpPr>
          <p:nvPr/>
        </p:nvSpPr>
        <p:spPr>
          <a:xfrm>
            <a:off x="0" y="16040"/>
            <a:ext cx="12162022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>
                <a:latin typeface="Gill Sans MT" panose="020B0502020104020203" pitchFamily="34" charset="0"/>
              </a:rPr>
              <a:t>Experiment I: Initial Duration of  Vorticity Magnitude (</a:t>
            </a:r>
            <a:r>
              <a:rPr lang="en-US" sz="3200" i="1" u="sng" dirty="0">
                <a:latin typeface="Gill Sans MT" panose="020B0502020104020203" pitchFamily="34" charset="0"/>
              </a:rPr>
              <a:t>N</a:t>
            </a:r>
            <a:r>
              <a:rPr lang="en-US" sz="3200" u="sng" dirty="0">
                <a:latin typeface="Gill Sans MT" panose="020B0502020104020203" pitchFamily="34" charset="0"/>
              </a:rPr>
              <a:t>=31)</a:t>
            </a:r>
          </a:p>
        </p:txBody>
      </p:sp>
      <p:pic>
        <p:nvPicPr>
          <p:cNvPr id="13" name="Picture 12" descr="A blue square with red and blue lines&#10;&#10;Description automatically generated">
            <a:extLst>
              <a:ext uri="{FF2B5EF4-FFF2-40B4-BE49-F238E27FC236}">
                <a16:creationId xmlns:a16="http://schemas.microsoft.com/office/drawing/2014/main" id="{FE7BD6FB-2BDF-D6A3-C41A-F7F03BA34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10" y="715966"/>
            <a:ext cx="3414906" cy="2561180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769B461-9308-EEE0-04AC-1EAFBDF3B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AEB3916-EBE2-0E1C-FBEF-E0C07844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24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EA9FF6-48A5-5FC3-0241-72B919BBB889}"/>
              </a:ext>
            </a:extLst>
          </p:cNvPr>
          <p:cNvSpPr txBox="1"/>
          <p:nvPr/>
        </p:nvSpPr>
        <p:spPr>
          <a:xfrm>
            <a:off x="-160849" y="4271783"/>
            <a:ext cx="11514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600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initial duration case has </a:t>
            </a:r>
            <a:r>
              <a:rPr lang="en-US" sz="1600" i="1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600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=31 snapshots generating data matrix </a:t>
            </a:r>
            <a:r>
              <a:rPr lang="en-US" sz="1600" b="1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r>
              <a:rPr lang="en-US" sz="1600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size 3880 x 31, (i.e., a short-term transient simulations)</a:t>
            </a:r>
          </a:p>
        </p:txBody>
      </p:sp>
      <p:pic>
        <p:nvPicPr>
          <p:cNvPr id="18" name="Picture 17" descr="A diagram of a function&#10;&#10;Description automatically generated">
            <a:extLst>
              <a:ext uri="{FF2B5EF4-FFF2-40B4-BE49-F238E27FC236}">
                <a16:creationId xmlns:a16="http://schemas.microsoft.com/office/drawing/2014/main" id="{12D50A40-8372-3143-3D5F-783C4346D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22" y="4425851"/>
            <a:ext cx="6209863" cy="2381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6A1E74-5070-0B13-348A-842085262D63}"/>
                  </a:ext>
                </a:extLst>
              </p:cNvPr>
              <p:cNvSpPr txBox="1"/>
              <p:nvPr/>
            </p:nvSpPr>
            <p:spPr>
              <a:xfrm>
                <a:off x="6901772" y="6096161"/>
                <a:ext cx="4100704" cy="386196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B050"/>
                    </a:solidFill>
                    <a:latin typeface="Gill Sans MT" panose="020B0502020104020203" pitchFamily="34" charset="0"/>
                  </a:rPr>
                  <a:t>Temporal modes: Normal evolution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  <m:r>
                      <a:rPr lang="en-US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6A1E74-5070-0B13-348A-842085262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772" y="6096161"/>
                <a:ext cx="4100704" cy="386196"/>
              </a:xfrm>
              <a:prstGeom prst="rect">
                <a:avLst/>
              </a:prstGeom>
              <a:blipFill>
                <a:blip r:embed="rId6"/>
                <a:stretch>
                  <a:fillRect l="-743" b="-126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49B21E-66C2-0CD6-7434-431B2069C082}"/>
                  </a:ext>
                </a:extLst>
              </p:cNvPr>
              <p:cNvSpPr txBox="1"/>
              <p:nvPr/>
            </p:nvSpPr>
            <p:spPr>
              <a:xfrm>
                <a:off x="3989451" y="5710706"/>
                <a:ext cx="4544949" cy="358368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C00000"/>
                    </a:solidFill>
                    <a:latin typeface="Gill Sans MT" panose="020B0502020104020203" pitchFamily="34" charset="0"/>
                  </a:rPr>
                  <a:t>Spatial modes: Absolute value (magnitude)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>
                  <a:solidFill>
                    <a:srgbClr val="C00000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49B21E-66C2-0CD6-7434-431B2069C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451" y="5710706"/>
                <a:ext cx="4544949" cy="358368"/>
              </a:xfrm>
              <a:prstGeom prst="rect">
                <a:avLst/>
              </a:prstGeom>
              <a:blipFill>
                <a:blip r:embed="rId7"/>
                <a:stretch>
                  <a:fillRect l="-670" t="-5085" b="-152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33195A-D010-D504-BD9F-1455BE2B1B01}"/>
                  </a:ext>
                </a:extLst>
              </p:cNvPr>
              <p:cNvSpPr txBox="1"/>
              <p:nvPr/>
            </p:nvSpPr>
            <p:spPr>
              <a:xfrm>
                <a:off x="4852035" y="663740"/>
                <a:ext cx="50673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33195A-D010-D504-BD9F-1455BE2B1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035" y="663740"/>
                <a:ext cx="506730" cy="391646"/>
              </a:xfrm>
              <a:prstGeom prst="rect">
                <a:avLst/>
              </a:prstGeom>
              <a:blipFill>
                <a:blip r:embed="rId8"/>
                <a:stretch>
                  <a:fillRect l="-3614" r="-22892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CEE28D5-41E1-EEEE-96F1-CD8AE0F1A4F2}"/>
                  </a:ext>
                </a:extLst>
              </p:cNvPr>
              <p:cNvSpPr txBox="1"/>
              <p:nvPr/>
            </p:nvSpPr>
            <p:spPr>
              <a:xfrm>
                <a:off x="8721090" y="4165198"/>
                <a:ext cx="1031164" cy="422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ℜ</m:t>
                      </m:r>
                      <m:r>
                        <a:rPr lang="en-US" sz="1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CEE28D5-41E1-EEEE-96F1-CD8AE0F1A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090" y="4165198"/>
                <a:ext cx="1031164" cy="422873"/>
              </a:xfrm>
              <a:prstGeom prst="rect">
                <a:avLst/>
              </a:prstGeom>
              <a:blipFill>
                <a:blip r:embed="rId9"/>
                <a:stretch>
                  <a:fillRect r="-7692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654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589AB-EB38-16F0-EAFB-5783EC14E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A graph of a graph&#10;&#10;Description automatically generated">
            <a:extLst>
              <a:ext uri="{FF2B5EF4-FFF2-40B4-BE49-F238E27FC236}">
                <a16:creationId xmlns:a16="http://schemas.microsoft.com/office/drawing/2014/main" id="{4878537A-2D92-CAF5-1A84-80968EB1B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" y="2972132"/>
            <a:ext cx="4678431" cy="35088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F5F3F82-3724-FD2C-D852-058E19691166}"/>
              </a:ext>
            </a:extLst>
          </p:cNvPr>
          <p:cNvSpPr txBox="1"/>
          <p:nvPr/>
        </p:nvSpPr>
        <p:spPr>
          <a:xfrm>
            <a:off x="6096000" y="3169220"/>
            <a:ext cx="4678430" cy="14773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Gill Sans MT" panose="020B0502020104020203" pitchFamily="34" charset="0"/>
              </a:rPr>
              <a:t>SCALE </a:t>
            </a:r>
            <a:r>
              <a:rPr lang="en-US" dirty="0">
                <a:latin typeface="Gill Sans MT" panose="020B0502020104020203" pitchFamily="34" charset="0"/>
              </a:rPr>
              <a:t>Weather dynamics Simulation</a:t>
            </a:r>
            <a:endParaRPr lang="en-US" sz="1200" dirty="0">
              <a:latin typeface="Gill Sans MT" panose="020B0502020104020203" pitchFamily="34" charset="0"/>
            </a:endParaRPr>
          </a:p>
          <a:p>
            <a:endParaRPr lang="en-US" sz="800" b="1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Time unit</a:t>
            </a:r>
            <a:r>
              <a:rPr lang="en-US" b="1" dirty="0">
                <a:latin typeface="Gill Sans MT" panose="020B0502020104020203" pitchFamily="34" charset="0"/>
              </a:rPr>
              <a:t>: </a:t>
            </a:r>
            <a:r>
              <a:rPr lang="en-US" dirty="0">
                <a:latin typeface="Gill Sans MT" panose="020B0502020104020203" pitchFamily="34" charset="0"/>
              </a:rPr>
              <a:t>30 sec. per interval/iteration</a:t>
            </a:r>
          </a:p>
          <a:p>
            <a:endParaRPr lang="en-US" sz="8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Original data </a:t>
            </a:r>
            <a:r>
              <a:rPr lang="en-US" b="1" dirty="0">
                <a:latin typeface="Gill Sans MT" panose="020B0502020104020203" pitchFamily="34" charset="0"/>
              </a:rPr>
              <a:t>: </a:t>
            </a:r>
          </a:p>
          <a:p>
            <a:r>
              <a:rPr lang="en-US" b="1" dirty="0">
                <a:latin typeface="Gill Sans MT" panose="020B0502020104020203" pitchFamily="34" charset="0"/>
              </a:rPr>
              <a:t>    </a:t>
            </a:r>
            <a:r>
              <a:rPr lang="en-US" b="1" i="1" dirty="0">
                <a:latin typeface="Gill Sans MT" panose="020B0502020104020203" pitchFamily="34" charset="0"/>
              </a:rPr>
              <a:t>N</a:t>
            </a:r>
            <a:r>
              <a:rPr lang="en-US" b="1" dirty="0">
                <a:latin typeface="Gill Sans MT" panose="020B0502020104020203" pitchFamily="34" charset="0"/>
              </a:rPr>
              <a:t>=121 snapshots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&amp; </a:t>
            </a:r>
            <a:r>
              <a:rPr lang="en-US" b="1" dirty="0">
                <a:latin typeface="Gill Sans MT" panose="020B0502020104020203" pitchFamily="34" charset="0"/>
              </a:rPr>
              <a:t>40 X 97 = 3380 grids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8840FF1-10A9-FC8B-5129-D02902980405}"/>
              </a:ext>
            </a:extLst>
          </p:cNvPr>
          <p:cNvSpPr txBox="1"/>
          <p:nvPr/>
        </p:nvSpPr>
        <p:spPr>
          <a:xfrm>
            <a:off x="282859" y="6484663"/>
            <a:ext cx="8068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MT" panose="020B0502020104020203" pitchFamily="34" charset="0"/>
              </a:rPr>
              <a:t>*Ref.) </a:t>
            </a:r>
            <a:r>
              <a:rPr lang="en-US" sz="1400" b="1" dirty="0">
                <a:latin typeface="Gill Sans MT" panose="020B0502020104020203" pitchFamily="34" charset="0"/>
              </a:rPr>
              <a:t>SCALE</a:t>
            </a:r>
            <a:r>
              <a:rPr lang="en-US" sz="1400" dirty="0">
                <a:latin typeface="Gill Sans MT" panose="020B0502020104020203" pitchFamily="34" charset="0"/>
              </a:rPr>
              <a:t>: </a:t>
            </a:r>
            <a:r>
              <a:rPr lang="en-US" sz="1400" i="0" dirty="0">
                <a:effectLst/>
                <a:latin typeface="Gill Sans MT" panose="020B0502020104020203" pitchFamily="34" charset="0"/>
              </a:rPr>
              <a:t>Scalable Computing for Advanced Library and Environment,  RIKEN, </a:t>
            </a:r>
            <a:r>
              <a:rPr lang="en-US" sz="1400" i="0" u="sng" dirty="0">
                <a:solidFill>
                  <a:srgbClr val="0000FF"/>
                </a:solidFill>
                <a:effectLst/>
                <a:latin typeface="Gill Sans MT" panose="020B0502020104020203" pitchFamily="34" charset="0"/>
              </a:rPr>
              <a:t>url: https://scale.riken.jp</a:t>
            </a:r>
            <a:endParaRPr lang="en-US" sz="1400" u="sng" dirty="0">
              <a:solidFill>
                <a:srgbClr val="0000FF"/>
              </a:solidFill>
              <a:latin typeface="Gill Sans MT" panose="020B0502020104020203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EB8E26-694A-5EDD-B702-52EE9F52C485}"/>
              </a:ext>
            </a:extLst>
          </p:cNvPr>
          <p:cNvSpPr txBox="1"/>
          <p:nvPr/>
        </p:nvSpPr>
        <p:spPr>
          <a:xfrm>
            <a:off x="6050274" y="4996730"/>
            <a:ext cx="5303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Other </a:t>
            </a: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Atmospheric factors</a:t>
            </a:r>
            <a:r>
              <a:rPr lang="en-US" dirty="0">
                <a:latin typeface="Gill Sans MT" panose="020B0502020104020203" pitchFamily="34" charset="0"/>
              </a:rPr>
              <a:t>:</a:t>
            </a:r>
          </a:p>
          <a:p>
            <a:endParaRPr lang="en-US" sz="8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Gill Sans MT" panose="020B0502020104020203" pitchFamily="34" charset="0"/>
              </a:rPr>
              <a:t>pressure (</a:t>
            </a:r>
            <a:r>
              <a:rPr lang="en-US" sz="1400" b="1" dirty="0" err="1">
                <a:latin typeface="Gill Sans MT" panose="020B0502020104020203" pitchFamily="34" charset="0"/>
              </a:rPr>
              <a:t>data.PRES</a:t>
            </a:r>
            <a:r>
              <a:rPr lang="en-US" sz="1400" dirty="0">
                <a:latin typeface="Gill Sans MT" panose="020B0502020104020203" pitchFamily="34" charset="0"/>
              </a:rPr>
              <a:t>) and temperature (</a:t>
            </a:r>
            <a:r>
              <a:rPr lang="en-US" sz="1400" b="1" dirty="0" err="1">
                <a:latin typeface="Gill Sans MT" panose="020B0502020104020203" pitchFamily="34" charset="0"/>
              </a:rPr>
              <a:t>data.T</a:t>
            </a:r>
            <a:r>
              <a:rPr lang="en-US" sz="1400" dirty="0">
                <a:latin typeface="Gill Sans MT" panose="020B0502020104020203" pitchFamily="34" charset="0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Gill Sans MT" panose="020B0502020104020203" pitchFamily="34" charset="0"/>
              </a:rPr>
              <a:t>relative humidity (</a:t>
            </a:r>
            <a:r>
              <a:rPr lang="en-US" sz="1400" b="1" dirty="0" err="1">
                <a:latin typeface="Gill Sans MT" panose="020B0502020104020203" pitchFamily="34" charset="0"/>
              </a:rPr>
              <a:t>data.QV</a:t>
            </a:r>
            <a:r>
              <a:rPr lang="en-US" sz="1400" dirty="0">
                <a:latin typeface="Gill Sans MT" panose="020B0502020104020203" pitchFamily="34" charset="0"/>
              </a:rPr>
              <a:t>) and precipitation (</a:t>
            </a:r>
            <a:r>
              <a:rPr lang="en-US" sz="1400" b="1" dirty="0" err="1">
                <a:latin typeface="Gill Sans MT" panose="020B0502020104020203" pitchFamily="34" charset="0"/>
              </a:rPr>
              <a:t>data.PREC</a:t>
            </a:r>
            <a:r>
              <a:rPr lang="en-US" sz="1400" dirty="0">
                <a:latin typeface="Gill Sans MT" panose="020B0502020104020203" pitchFamily="34" charset="0"/>
              </a:rPr>
              <a:t>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4BD1ABA-8286-8A19-A699-02FF6F060968}"/>
              </a:ext>
            </a:extLst>
          </p:cNvPr>
          <p:cNvSpPr txBox="1"/>
          <p:nvPr/>
        </p:nvSpPr>
        <p:spPr>
          <a:xfrm>
            <a:off x="8541256" y="1162318"/>
            <a:ext cx="29903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MT" panose="020B0502020104020203" pitchFamily="34" charset="0"/>
              </a:rPr>
              <a:t>horizontal velocity component in the y-direction (</a:t>
            </a:r>
            <a:r>
              <a:rPr lang="en-US" sz="1500" b="1" dirty="0" err="1">
                <a:latin typeface="Gill Sans MT" panose="020B0502020104020203" pitchFamily="34" charset="0"/>
              </a:rPr>
              <a:t>data.V</a:t>
            </a:r>
            <a:r>
              <a:rPr lang="en-US" sz="1500" dirty="0">
                <a:latin typeface="Gill Sans MT" panose="020B0502020104020203" pitchFamily="34" charset="0"/>
              </a:rPr>
              <a:t>)</a:t>
            </a:r>
            <a:endParaRPr lang="en-US" sz="14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MT" panose="020B0502020104020203" pitchFamily="34" charset="0"/>
              </a:rPr>
              <a:t>vertical velocity component in the z-direction (</a:t>
            </a:r>
            <a:r>
              <a:rPr lang="en-US" sz="1500" b="1" dirty="0" err="1">
                <a:latin typeface="Gill Sans MT" panose="020B0502020104020203" pitchFamily="34" charset="0"/>
              </a:rPr>
              <a:t>data.W</a:t>
            </a:r>
            <a:r>
              <a:rPr lang="en-US" sz="1500" dirty="0">
                <a:latin typeface="Gill Sans MT" panose="020B05020201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MT" panose="020B0502020104020203" pitchFamily="34" charset="0"/>
              </a:rPr>
              <a:t>Distance (y, z) = (20km, 20km)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MT" panose="020B0502020104020203" pitchFamily="34" charset="0"/>
              </a:rPr>
              <a:t>Grids: 40 </a:t>
            </a:r>
            <a:r>
              <a:rPr lang="en-US" altLang="zh-CN" sz="1500" dirty="0">
                <a:latin typeface="Gill Sans MT" panose="020B0502020104020203" pitchFamily="34" charset="0"/>
              </a:rPr>
              <a:t>x 97 = 3880</a:t>
            </a:r>
            <a:endParaRPr lang="en-US" sz="1500" dirty="0">
              <a:latin typeface="Gill Sans MT" panose="020B0502020104020203" pitchFamily="34" charset="0"/>
            </a:endParaRP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7698C02D-2030-930F-D5AD-3A19F29F44C8}"/>
              </a:ext>
            </a:extLst>
          </p:cNvPr>
          <p:cNvSpPr/>
          <p:nvPr/>
        </p:nvSpPr>
        <p:spPr>
          <a:xfrm rot="10800000">
            <a:off x="4888006" y="4547533"/>
            <a:ext cx="886181" cy="50971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1" name="Group 740">
            <a:extLst>
              <a:ext uri="{FF2B5EF4-FFF2-40B4-BE49-F238E27FC236}">
                <a16:creationId xmlns:a16="http://schemas.microsoft.com/office/drawing/2014/main" id="{F7DCBC7F-B1D6-B64B-F69C-47D955805E7F}"/>
              </a:ext>
            </a:extLst>
          </p:cNvPr>
          <p:cNvGrpSpPr/>
          <p:nvPr/>
        </p:nvGrpSpPr>
        <p:grpSpPr>
          <a:xfrm>
            <a:off x="123408" y="687243"/>
            <a:ext cx="8113812" cy="2087297"/>
            <a:chOff x="123408" y="687243"/>
            <a:chExt cx="8113812" cy="2087297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04800CD-C24C-3CE6-54ED-316E599F123F}"/>
                </a:ext>
              </a:extLst>
            </p:cNvPr>
            <p:cNvGrpSpPr/>
            <p:nvPr/>
          </p:nvGrpSpPr>
          <p:grpSpPr>
            <a:xfrm>
              <a:off x="123408" y="687243"/>
              <a:ext cx="8113812" cy="2087297"/>
              <a:chOff x="865255" y="1835823"/>
              <a:chExt cx="10531698" cy="25260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C5750955-51AD-7F4C-72C5-C9D3A3778F7F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1213" y="2608350"/>
                    <a:ext cx="108892" cy="1410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23EBFE82-FBCF-2623-C8C9-5990899000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1213" y="2608350"/>
                    <a:ext cx="108892" cy="14104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1429" r="-114286" b="-1647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34F57BA3-43BC-A828-25FC-F23838C70772}"/>
                  </a:ext>
                </a:extLst>
              </p:cNvPr>
              <p:cNvGrpSpPr/>
              <p:nvPr/>
            </p:nvGrpSpPr>
            <p:grpSpPr>
              <a:xfrm>
                <a:off x="865255" y="1835823"/>
                <a:ext cx="2805994" cy="2526015"/>
                <a:chOff x="1097266" y="1568313"/>
                <a:chExt cx="4065795" cy="3267231"/>
              </a:xfrm>
            </p:grpSpPr>
            <p:sp>
              <p:nvSpPr>
                <p:cNvPr id="90" name="Cloud 89">
                  <a:extLst>
                    <a:ext uri="{FF2B5EF4-FFF2-40B4-BE49-F238E27FC236}">
                      <a16:creationId xmlns:a16="http://schemas.microsoft.com/office/drawing/2014/main" id="{74226977-7D4C-2ED7-3FFE-A65976DE22EA}"/>
                    </a:ext>
                  </a:extLst>
                </p:cNvPr>
                <p:cNvSpPr/>
                <p:nvPr/>
              </p:nvSpPr>
              <p:spPr>
                <a:xfrm>
                  <a:off x="1810021" y="1751347"/>
                  <a:ext cx="2031564" cy="778730"/>
                </a:xfrm>
                <a:prstGeom prst="cloud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Arrow: Curved Right 90">
                  <a:extLst>
                    <a:ext uri="{FF2B5EF4-FFF2-40B4-BE49-F238E27FC236}">
                      <a16:creationId xmlns:a16="http://schemas.microsoft.com/office/drawing/2014/main" id="{C5B59369-2AC6-E8F7-F4BC-491AAE64E755}"/>
                    </a:ext>
                  </a:extLst>
                </p:cNvPr>
                <p:cNvSpPr/>
                <p:nvPr/>
              </p:nvSpPr>
              <p:spPr>
                <a:xfrm>
                  <a:off x="1097266" y="2524891"/>
                  <a:ext cx="657101" cy="1380983"/>
                </a:xfrm>
                <a:prstGeom prst="curvedRightArrow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Arrow: Curved Left 91">
                  <a:extLst>
                    <a:ext uri="{FF2B5EF4-FFF2-40B4-BE49-F238E27FC236}">
                      <a16:creationId xmlns:a16="http://schemas.microsoft.com/office/drawing/2014/main" id="{9591380C-2F5C-7CDC-3689-F16648C4B133}"/>
                    </a:ext>
                  </a:extLst>
                </p:cNvPr>
                <p:cNvSpPr/>
                <p:nvPr/>
              </p:nvSpPr>
              <p:spPr>
                <a:xfrm rot="10347881" flipH="1">
                  <a:off x="4428480" y="2326135"/>
                  <a:ext cx="734581" cy="1394245"/>
                </a:xfrm>
                <a:prstGeom prst="curvedLeftArrow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Sun 92">
                  <a:extLst>
                    <a:ext uri="{FF2B5EF4-FFF2-40B4-BE49-F238E27FC236}">
                      <a16:creationId xmlns:a16="http://schemas.microsoft.com/office/drawing/2014/main" id="{C58FA283-FE2B-FAC4-1134-A6708A816BC6}"/>
                    </a:ext>
                  </a:extLst>
                </p:cNvPr>
                <p:cNvSpPr/>
                <p:nvPr/>
              </p:nvSpPr>
              <p:spPr>
                <a:xfrm>
                  <a:off x="3993425" y="1568313"/>
                  <a:ext cx="657101" cy="647999"/>
                </a:xfrm>
                <a:prstGeom prst="sun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65E2F378-B8FE-DE2E-D461-BFAE51E4C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53016" y="2522355"/>
                  <a:ext cx="291880" cy="581288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E9110216-80E1-69DA-4826-57625628DE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82501" y="2570471"/>
                  <a:ext cx="268259" cy="533172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6D944A95-8D7B-18F0-F8EC-5A509FB526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25458" y="2578184"/>
                  <a:ext cx="238402" cy="486081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2D9CBE3-DADF-8057-329A-6A98A559E2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19513" y="2499616"/>
                  <a:ext cx="254213" cy="477162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98" name="Picture 97" descr="A cartoon of a farm&#10;&#10;Description automatically generated">
                  <a:extLst>
                    <a:ext uri="{FF2B5EF4-FFF2-40B4-BE49-F238E27FC236}">
                      <a16:creationId xmlns:a16="http://schemas.microsoft.com/office/drawing/2014/main" id="{208FBCFF-B7EF-1FBE-837C-439CE5845B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10021" y="3460618"/>
                  <a:ext cx="2588552" cy="1374926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720CA605-E60B-4983-1E6E-960F837EACE1}"/>
                      </a:ext>
                    </a:extLst>
                  </p:cNvPr>
                  <p:cNvSpPr txBox="1"/>
                  <p:nvPr/>
                </p:nvSpPr>
                <p:spPr>
                  <a:xfrm>
                    <a:off x="5511943" y="2124275"/>
                    <a:ext cx="121850" cy="1975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E1C10B82-39E1-56CB-E8E1-AA74D1CB22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1943" y="2124275"/>
                    <a:ext cx="121850" cy="19756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6667" r="-86667" b="-8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D45944AF-2AF0-80B8-94B1-F3C0FA163717}"/>
                      </a:ext>
                    </a:extLst>
                  </p:cNvPr>
                  <p:cNvSpPr txBox="1"/>
                  <p:nvPr/>
                </p:nvSpPr>
                <p:spPr>
                  <a:xfrm>
                    <a:off x="7218289" y="4206952"/>
                    <a:ext cx="108892" cy="1410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91B55523-4796-C66C-014A-99598F79F9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8289" y="4206952"/>
                    <a:ext cx="108892" cy="1410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71429" r="-114286" b="-1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1E1F6D5-5B94-6F67-57F7-0434C5DF33B9}"/>
                      </a:ext>
                    </a:extLst>
                  </p:cNvPr>
                  <p:cNvSpPr txBox="1"/>
                  <p:nvPr/>
                </p:nvSpPr>
                <p:spPr>
                  <a:xfrm>
                    <a:off x="7533967" y="3306766"/>
                    <a:ext cx="110984" cy="1410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76FF2C8E-2E0B-646E-51DD-B8AB4F890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3967" y="3306766"/>
                    <a:ext cx="110984" cy="14104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00000" r="-150000" b="-2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E9DAC7A1-E490-BEC0-B311-386996ED1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0584" y="3859455"/>
                <a:ext cx="1544106" cy="4885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0" name="Parallelogram 79">
                <a:extLst>
                  <a:ext uri="{FF2B5EF4-FFF2-40B4-BE49-F238E27FC236}">
                    <a16:creationId xmlns:a16="http://schemas.microsoft.com/office/drawing/2014/main" id="{4DCE5753-4B06-3BF9-4BA1-AE7A67241524}"/>
                  </a:ext>
                </a:extLst>
              </p:cNvPr>
              <p:cNvSpPr/>
              <p:nvPr/>
            </p:nvSpPr>
            <p:spPr>
              <a:xfrm rot="20832977">
                <a:off x="5436909" y="2503118"/>
                <a:ext cx="1857983" cy="1165219"/>
              </a:xfrm>
              <a:prstGeom prst="parallelogram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 w="12700"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A42E37AD-BC4B-A66E-BAA4-5A1943F1A4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4949" y="2369007"/>
                <a:ext cx="31271" cy="14904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53BED35-5556-6664-193D-E03B299C2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4949" y="3447809"/>
                <a:ext cx="1837982" cy="411646"/>
              </a:xfrm>
              <a:prstGeom prst="straightConnector1">
                <a:avLst/>
              </a:prstGeom>
              <a:ln>
                <a:prstDash val="sysDash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DE16E2E-96A7-8FDE-BEBB-5FE912AD06F4}"/>
                  </a:ext>
                </a:extLst>
              </p:cNvPr>
              <p:cNvSpPr/>
              <p:nvPr/>
            </p:nvSpPr>
            <p:spPr>
              <a:xfrm>
                <a:off x="9220136" y="2644804"/>
                <a:ext cx="2176817" cy="1214651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3BE17219-3378-DB87-1C0E-601A597739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1595" y="3387205"/>
                <a:ext cx="0" cy="6216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EFABD96D-B4D1-CF5B-DB09-D65B187609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1595" y="4008836"/>
                <a:ext cx="59019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622CE723-BC2C-1D54-F786-42290BFA4C33}"/>
                      </a:ext>
                    </a:extLst>
                  </p:cNvPr>
                  <p:cNvSpPr txBox="1"/>
                  <p:nvPr/>
                </p:nvSpPr>
                <p:spPr>
                  <a:xfrm>
                    <a:off x="8992061" y="3095374"/>
                    <a:ext cx="121850" cy="1975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11F5A071-15D3-72F5-B5CB-02ACDD071B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2061" y="3095374"/>
                    <a:ext cx="121850" cy="19756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66667" r="-86667" b="-8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095C1807-4FBF-27F2-60A4-F640704A0E30}"/>
                      </a:ext>
                    </a:extLst>
                  </p:cNvPr>
                  <p:cNvSpPr txBox="1"/>
                  <p:nvPr/>
                </p:nvSpPr>
                <p:spPr>
                  <a:xfrm>
                    <a:off x="9770937" y="3881560"/>
                    <a:ext cx="110984" cy="1410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AECEAB12-59BE-0FB4-43B2-5FB7BA51B1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70937" y="3881560"/>
                    <a:ext cx="110984" cy="14104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00000" r="-150000" b="-2352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8" name="Arrow: Right 87">
                <a:extLst>
                  <a:ext uri="{FF2B5EF4-FFF2-40B4-BE49-F238E27FC236}">
                    <a16:creationId xmlns:a16="http://schemas.microsoft.com/office/drawing/2014/main" id="{B2797043-B569-0686-6965-1D4777CD0917}"/>
                  </a:ext>
                </a:extLst>
              </p:cNvPr>
              <p:cNvSpPr/>
              <p:nvPr/>
            </p:nvSpPr>
            <p:spPr>
              <a:xfrm>
                <a:off x="4382532" y="3176009"/>
                <a:ext cx="590198" cy="293941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Arrow: Right 88">
                <a:extLst>
                  <a:ext uri="{FF2B5EF4-FFF2-40B4-BE49-F238E27FC236}">
                    <a16:creationId xmlns:a16="http://schemas.microsoft.com/office/drawing/2014/main" id="{A7FCE905-6C5E-6DD6-9F63-26FA871CC16A}"/>
                  </a:ext>
                </a:extLst>
              </p:cNvPr>
              <p:cNvSpPr/>
              <p:nvPr/>
            </p:nvSpPr>
            <p:spPr>
              <a:xfrm>
                <a:off x="8009299" y="3178865"/>
                <a:ext cx="590198" cy="293941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FFE883C-4DDA-F5F8-70BE-39877728267B}"/>
                </a:ext>
              </a:extLst>
            </p:cNvPr>
            <p:cNvSpPr txBox="1"/>
            <p:nvPr/>
          </p:nvSpPr>
          <p:spPr>
            <a:xfrm>
              <a:off x="3999283" y="720173"/>
              <a:ext cx="499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3D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BAC4750-A6F6-D73D-9529-3988902FC36C}"/>
                </a:ext>
              </a:extLst>
            </p:cNvPr>
            <p:cNvSpPr txBox="1"/>
            <p:nvPr/>
          </p:nvSpPr>
          <p:spPr>
            <a:xfrm>
              <a:off x="7124606" y="887150"/>
              <a:ext cx="499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2D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D884D9-4A82-4206-0F22-7C96AEBCC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2751" y="6406611"/>
            <a:ext cx="88136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4A0C5-A78C-F840-1878-D1746A1DA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25</a:t>
            </a:fld>
            <a:endParaRPr lang="en-US"/>
          </a:p>
        </p:txBody>
      </p:sp>
      <p:sp>
        <p:nvSpPr>
          <p:cNvPr id="740" name="Title 1">
            <a:extLst>
              <a:ext uri="{FF2B5EF4-FFF2-40B4-BE49-F238E27FC236}">
                <a16:creationId xmlns:a16="http://schemas.microsoft.com/office/drawing/2014/main" id="{973F290E-C556-0496-B7A4-A14FC2074542}"/>
              </a:ext>
            </a:extLst>
          </p:cNvPr>
          <p:cNvSpPr txBox="1">
            <a:spLocks/>
          </p:cNvSpPr>
          <p:nvPr/>
        </p:nvSpPr>
        <p:spPr>
          <a:xfrm>
            <a:off x="0" y="7911"/>
            <a:ext cx="9761220" cy="42975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Data Source: SCALE Weather Simulation Data*</a:t>
            </a:r>
          </a:p>
        </p:txBody>
      </p:sp>
    </p:spTree>
    <p:extLst>
      <p:ext uri="{BB962C8B-B14F-4D97-AF65-F5344CB8AC3E}">
        <p14:creationId xmlns:p14="http://schemas.microsoft.com/office/powerpoint/2010/main" val="2965359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7563C-1F4D-07E6-452F-2626C1A03B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594" y="-17405"/>
            <a:ext cx="12192000" cy="647700"/>
          </a:xfrm>
        </p:spPr>
        <p:txBody>
          <a:bodyPr>
            <a:noAutofit/>
          </a:bodyPr>
          <a:lstStyle/>
          <a:p>
            <a:r>
              <a:rPr lang="en-US" sz="3200" u="sng" dirty="0">
                <a:latin typeface="Gill Sans MT" panose="020B0502020104020203" pitchFamily="34" charset="0"/>
              </a:rPr>
              <a:t>Koopman and Dynamic Mode Decompositions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DEDA189-CEFD-6F53-40BE-3617EDBC5111}"/>
                  </a:ext>
                </a:extLst>
              </p:cNvPr>
              <p:cNvSpPr txBox="1"/>
              <p:nvPr/>
            </p:nvSpPr>
            <p:spPr>
              <a:xfrm>
                <a:off x="180193" y="3679759"/>
                <a:ext cx="4088571" cy="87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∘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𝑭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DEDA189-CEFD-6F53-40BE-3617EDBC5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93" y="3679759"/>
                <a:ext cx="4088571" cy="8789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18FD662-774B-25C2-D0D5-FD3996D323D9}"/>
                  </a:ext>
                </a:extLst>
              </p:cNvPr>
              <p:cNvSpPr txBox="1"/>
              <p:nvPr/>
            </p:nvSpPr>
            <p:spPr>
              <a:xfrm>
                <a:off x="14825" y="1063089"/>
                <a:ext cx="1760785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18FD662-774B-25C2-D0D5-FD3996D32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5" y="1063089"/>
                <a:ext cx="1760785" cy="8125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040924E-2C2F-0442-FC3A-41972B1A0C4A}"/>
                  </a:ext>
                </a:extLst>
              </p:cNvPr>
              <p:cNvSpPr txBox="1"/>
              <p:nvPr/>
            </p:nvSpPr>
            <p:spPr>
              <a:xfrm>
                <a:off x="5591667" y="4831669"/>
                <a:ext cx="604114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000" b="1" dirty="0"/>
                  <a:t>(Regularized) Least Square Error Optimization</a:t>
                </a:r>
              </a:p>
              <a:p>
                <a:pPr algn="ctr"/>
                <a:r>
                  <a:rPr lang="en-US" sz="2000" b="1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Sparsity-Promoting DMD</a:t>
                </a:r>
              </a:p>
              <a:p>
                <a:endParaRPr lang="en-US" sz="2000" b="1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m:rPr>
                          <m:lit/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and</m:t>
                          </m:r>
                        </m:sub>
                      </m:sSub>
                      <m:r>
                        <m:rPr>
                          <m:lit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lit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m:rPr>
                          <m:lit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040924E-2C2F-0442-FC3A-41972B1A0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667" y="4831669"/>
                <a:ext cx="6041146" cy="1323439"/>
              </a:xfrm>
              <a:prstGeom prst="rect">
                <a:avLst/>
              </a:prstGeom>
              <a:blipFill>
                <a:blip r:embed="rId5"/>
                <a:stretch>
                  <a:fillRect l="-908" t="-3226" b="-3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7AF77C1-5A78-AF4D-39A0-E86FF8D16C66}"/>
              </a:ext>
            </a:extLst>
          </p:cNvPr>
          <p:cNvSpPr txBox="1"/>
          <p:nvPr/>
        </p:nvSpPr>
        <p:spPr>
          <a:xfrm rot="10800000">
            <a:off x="5360835" y="1724184"/>
            <a:ext cx="461665" cy="8214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b="1" dirty="0"/>
              <a:t>spatial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4118E6F-0F76-E18F-A489-5BF93B920D0A}"/>
              </a:ext>
            </a:extLst>
          </p:cNvPr>
          <p:cNvSpPr txBox="1"/>
          <p:nvPr/>
        </p:nvSpPr>
        <p:spPr>
          <a:xfrm>
            <a:off x="184047" y="635163"/>
            <a:ext cx="4845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Gill Sans MT" panose="020B0502020104020203" pitchFamily="34" charset="0"/>
              </a:rPr>
              <a:t>Dynamic mode decomposition (DMD):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8A46343-AC9E-5872-CB08-6D9144E8531D}"/>
              </a:ext>
            </a:extLst>
          </p:cNvPr>
          <p:cNvGrpSpPr/>
          <p:nvPr/>
        </p:nvGrpSpPr>
        <p:grpSpPr>
          <a:xfrm>
            <a:off x="5844717" y="1489658"/>
            <a:ext cx="1587708" cy="1418583"/>
            <a:chOff x="5833672" y="1764319"/>
            <a:chExt cx="1587708" cy="1418583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04D80AC-4971-CA42-57D2-4ABF72533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3672" y="1764319"/>
              <a:ext cx="0" cy="141858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DF9F342-5AE7-ECB1-7EE9-649D9D673504}"/>
                </a:ext>
              </a:extLst>
            </p:cNvPr>
            <p:cNvCxnSpPr>
              <a:cxnSpLocks/>
            </p:cNvCxnSpPr>
            <p:nvPr/>
          </p:nvCxnSpPr>
          <p:spPr>
            <a:xfrm>
              <a:off x="5833672" y="3182902"/>
              <a:ext cx="158770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91983B-93C6-90B0-7874-3298306F5E3B}"/>
              </a:ext>
            </a:extLst>
          </p:cNvPr>
          <p:cNvGrpSpPr/>
          <p:nvPr/>
        </p:nvGrpSpPr>
        <p:grpSpPr>
          <a:xfrm>
            <a:off x="5678688" y="744697"/>
            <a:ext cx="6349829" cy="2631874"/>
            <a:chOff x="5678688" y="744697"/>
            <a:chExt cx="6349829" cy="26318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01A603D1-F882-A152-DF7C-71C0148BCAAD}"/>
                    </a:ext>
                  </a:extLst>
                </p:cNvPr>
                <p:cNvSpPr txBox="1"/>
                <p:nvPr/>
              </p:nvSpPr>
              <p:spPr>
                <a:xfrm>
                  <a:off x="5678688" y="744697"/>
                  <a:ext cx="6349829" cy="26318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457200" indent="-457200">
                    <a:buFont typeface="Wingdings" panose="05000000000000000000" pitchFamily="2" charset="2"/>
                    <a:buChar char="Ø"/>
                  </a:pPr>
                  <a:r>
                    <a:rPr lang="en-US" sz="2000" b="1" dirty="0">
                      <a:solidFill>
                        <a:srgbClr val="FF0000"/>
                      </a:solidFill>
                      <a:latin typeface="Gill Sans MT" panose="020B0502020104020203" pitchFamily="34" charset="0"/>
                    </a:rPr>
                    <a:t>Least Square Error Optimization (DMD) </a:t>
                  </a:r>
                </a:p>
                <a:p>
                  <a:pPr marL="457200" indent="-457200">
                    <a:buFont typeface="Wingdings" panose="05000000000000000000" pitchFamily="2" charset="2"/>
                    <a:buChar char="Ø"/>
                  </a:pPr>
                  <a:endParaRPr lang="en-US" sz="2000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groupCh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lim>
                        </m:limLow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groupChr>
                          </m:e>
                          <m:lim>
                            <m:r>
                              <m:rPr>
                                <m:sty m:val="p"/>
                              </m:rPr>
                              <a:rPr lang="el-G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lim>
                        </m:limLow>
                        <m:limUpp>
                          <m:limUp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groupChr>
                              <m:groupChrPr>
                                <m:chr m:val="⏞"/>
                                <m:pos m:val="top"/>
                                <m:vertJc m:val="bot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/>
                                        <m:e/>
                                      </m:mr>
                                      <m:mr>
                                        <m:e/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⋱</m:t>
                                          </m:r>
                                        </m:e>
                                        <m:e/>
                                      </m:mr>
                                      <m:mr>
                                        <m:e/>
                                        <m:e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sub>
                            </m:sSub>
                          </m:lim>
                        </m:limUpp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⋱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e>
                              <m:sub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𝐚𝐧𝐝</m:t>
                                </m:r>
                              </m:sub>
                            </m:sSub>
                          </m:lim>
                        </m:limLow>
                      </m:oMath>
                    </m:oMathPara>
                  </a14:m>
                  <a:endParaRPr lang="en-US" b="1" dirty="0">
                    <a:solidFill>
                      <a:schemeClr val="accent1"/>
                    </a:solidFill>
                  </a:endParaRPr>
                </a:p>
                <a:p>
                  <a:endParaRPr lang="en-US" sz="3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01A603D1-F882-A152-DF7C-71C0148BCA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688" y="744697"/>
                  <a:ext cx="6349829" cy="2631874"/>
                </a:xfrm>
                <a:prstGeom prst="rect">
                  <a:avLst/>
                </a:prstGeom>
                <a:blipFill>
                  <a:blip r:embed="rId6"/>
                  <a:stretch>
                    <a:fillRect l="-865" t="-11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588B92B-38E4-B118-B1FA-155A8DA8D122}"/>
                </a:ext>
              </a:extLst>
            </p:cNvPr>
            <p:cNvSpPr txBox="1"/>
            <p:nvPr/>
          </p:nvSpPr>
          <p:spPr>
            <a:xfrm>
              <a:off x="6222594" y="1297147"/>
              <a:ext cx="831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A385A38-4F74-0991-8068-66E4C991CD0F}"/>
                </a:ext>
              </a:extLst>
            </p:cNvPr>
            <p:cNvSpPr txBox="1"/>
            <p:nvPr/>
          </p:nvSpPr>
          <p:spPr>
            <a:xfrm>
              <a:off x="7466158" y="1292279"/>
              <a:ext cx="1578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</a:rPr>
                <a:t>Spatial Modes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6BB6D9A-7B26-E91A-8922-B210D0BF8D56}"/>
                </a:ext>
              </a:extLst>
            </p:cNvPr>
            <p:cNvSpPr txBox="1"/>
            <p:nvPr/>
          </p:nvSpPr>
          <p:spPr>
            <a:xfrm>
              <a:off x="9050233" y="2735497"/>
              <a:ext cx="12952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F0"/>
                  </a:solidFill>
                </a:rPr>
                <a:t>Amplitudes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28B848-268E-8C46-AD1F-DEDA6428BC77}"/>
                </a:ext>
              </a:extLst>
            </p:cNvPr>
            <p:cNvSpPr txBox="1"/>
            <p:nvPr/>
          </p:nvSpPr>
          <p:spPr>
            <a:xfrm>
              <a:off x="10021505" y="1216216"/>
              <a:ext cx="1829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Temporal Modes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1550FA2-307B-79EB-979A-9FA4F25B8999}"/>
                </a:ext>
              </a:extLst>
            </p:cNvPr>
            <p:cNvSpPr txBox="1"/>
            <p:nvPr/>
          </p:nvSpPr>
          <p:spPr>
            <a:xfrm>
              <a:off x="6102346" y="2968375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temporal</a:t>
              </a:r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A3856560-DBC7-3BC0-7350-A92BA1F10B88}"/>
              </a:ext>
            </a:extLst>
          </p:cNvPr>
          <p:cNvSpPr/>
          <p:nvPr/>
        </p:nvSpPr>
        <p:spPr>
          <a:xfrm>
            <a:off x="1973237" y="1402792"/>
            <a:ext cx="502484" cy="194517"/>
          </a:xfrm>
          <a:prstGeom prst="rightArrow">
            <a:avLst>
              <a:gd name="adj1" fmla="val 65215"/>
              <a:gd name="adj2" fmla="val 3296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095645-6031-ED22-7AFC-9AB1A56E65D6}"/>
                  </a:ext>
                </a:extLst>
              </p:cNvPr>
              <p:cNvSpPr txBox="1"/>
              <p:nvPr/>
            </p:nvSpPr>
            <p:spPr>
              <a:xfrm>
                <a:off x="2751993" y="1050350"/>
                <a:ext cx="1783923" cy="79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095645-6031-ED22-7AFC-9AB1A56E6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993" y="1050350"/>
                <a:ext cx="1783923" cy="7923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BFC7817C-192A-69D1-A854-780DE4070F84}"/>
              </a:ext>
            </a:extLst>
          </p:cNvPr>
          <p:cNvSpPr txBox="1"/>
          <p:nvPr/>
        </p:nvSpPr>
        <p:spPr>
          <a:xfrm>
            <a:off x="14825" y="3228386"/>
            <a:ext cx="4960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Gill Sans MT" panose="020B0502020104020203" pitchFamily="34" charset="0"/>
              </a:rPr>
              <a:t>Koopman mode decomposition</a:t>
            </a:r>
            <a:r>
              <a:rPr lang="en-US" altLang="zh-CN" sz="2000" b="1" dirty="0">
                <a:latin typeface="Gill Sans MT" panose="020B0502020104020203" pitchFamily="34" charset="0"/>
              </a:rPr>
              <a:t> (</a:t>
            </a:r>
            <a:r>
              <a:rPr lang="en-US" altLang="zh-CN" sz="2000" b="1" dirty="0">
                <a:solidFill>
                  <a:srgbClr val="C00000"/>
                </a:solidFill>
                <a:latin typeface="Gill Sans MT" panose="020B0502020104020203" pitchFamily="34" charset="0"/>
              </a:rPr>
              <a:t>KMD</a:t>
            </a:r>
            <a:r>
              <a:rPr lang="en-US" altLang="zh-CN" sz="2000" b="1" dirty="0">
                <a:latin typeface="Gill Sans MT" panose="020B0502020104020203" pitchFamily="34" charset="0"/>
              </a:rPr>
              <a:t>):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B1625FF-2256-0100-5EDE-A74B531923D7}"/>
              </a:ext>
            </a:extLst>
          </p:cNvPr>
          <p:cNvSpPr txBox="1"/>
          <p:nvPr/>
        </p:nvSpPr>
        <p:spPr>
          <a:xfrm>
            <a:off x="4244952" y="4685390"/>
            <a:ext cx="1392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Point</a:t>
            </a:r>
            <a:r>
              <a:rPr lang="en-US" sz="1200" dirty="0">
                <a:solidFill>
                  <a:srgbClr val="FF0000"/>
                </a:solidFill>
              </a:rPr>
              <a:t> spectra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BAE2234-B5EE-B900-ACBE-A9CC0A689B09}"/>
              </a:ext>
            </a:extLst>
          </p:cNvPr>
          <p:cNvSpPr txBox="1"/>
          <p:nvPr/>
        </p:nvSpPr>
        <p:spPr>
          <a:xfrm>
            <a:off x="1917939" y="1053559"/>
            <a:ext cx="626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SVD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8681879-D169-6C71-94CF-1E53F988B7B1}"/>
              </a:ext>
            </a:extLst>
          </p:cNvPr>
          <p:cNvSpPr txBox="1"/>
          <p:nvPr/>
        </p:nvSpPr>
        <p:spPr>
          <a:xfrm>
            <a:off x="4054797" y="2060634"/>
            <a:ext cx="926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Approx.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BC26AF1-8B84-4144-2A59-7B9CB14357AE}"/>
                  </a:ext>
                </a:extLst>
              </p:cNvPr>
              <p:cNvSpPr txBox="1"/>
              <p:nvPr/>
            </p:nvSpPr>
            <p:spPr>
              <a:xfrm>
                <a:off x="139787" y="4625405"/>
                <a:ext cx="2335934" cy="523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Eigenpairs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BC26AF1-8B84-4144-2A59-7B9CB1435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87" y="4625405"/>
                <a:ext cx="2335934" cy="523415"/>
              </a:xfrm>
              <a:prstGeom prst="rect">
                <a:avLst/>
              </a:prstGeom>
              <a:blipFill>
                <a:blip r:embed="rId8"/>
                <a:stretch>
                  <a:fillRect l="-2350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728047F-81E1-CFE5-9719-4AC9C5B476F7}"/>
                  </a:ext>
                </a:extLst>
              </p:cNvPr>
              <p:cNvSpPr txBox="1"/>
              <p:nvPr/>
            </p:nvSpPr>
            <p:spPr>
              <a:xfrm>
                <a:off x="283696" y="5796124"/>
                <a:ext cx="3142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span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728047F-81E1-CFE5-9719-4AC9C5B47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96" y="5796124"/>
                <a:ext cx="3142848" cy="276999"/>
              </a:xfrm>
              <a:prstGeom prst="rect">
                <a:avLst/>
              </a:prstGeom>
              <a:blipFill>
                <a:blip r:embed="rId9"/>
                <a:stretch>
                  <a:fillRect t="-4444" r="-194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D7DBA5B-F47F-DCFC-0E34-071EA706594C}"/>
                  </a:ext>
                </a:extLst>
              </p:cNvPr>
              <p:cNvSpPr txBox="1"/>
              <p:nvPr/>
            </p:nvSpPr>
            <p:spPr>
              <a:xfrm>
                <a:off x="2584523" y="4689415"/>
                <a:ext cx="1713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D7DBA5B-F47F-DCFC-0E34-071EA7065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523" y="4689415"/>
                <a:ext cx="1713515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604A8354-741F-B462-6A69-8CA335543A20}"/>
              </a:ext>
            </a:extLst>
          </p:cNvPr>
          <p:cNvSpPr txBox="1"/>
          <p:nvPr/>
        </p:nvSpPr>
        <p:spPr>
          <a:xfrm>
            <a:off x="283696" y="5345744"/>
            <a:ext cx="314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Finite dim. Approximation:</a:t>
            </a:r>
            <a:endParaRPr lang="en-US" dirty="0"/>
          </a:p>
        </p:txBody>
      </p:sp>
      <p:sp>
        <p:nvSpPr>
          <p:cNvPr id="113" name="Arrow: Down 112">
            <a:extLst>
              <a:ext uri="{FF2B5EF4-FFF2-40B4-BE49-F238E27FC236}">
                <a16:creationId xmlns:a16="http://schemas.microsoft.com/office/drawing/2014/main" id="{E667DF1B-5E2E-ABBA-5AEA-719FDCE13D44}"/>
              </a:ext>
            </a:extLst>
          </p:cNvPr>
          <p:cNvSpPr/>
          <p:nvPr/>
        </p:nvSpPr>
        <p:spPr>
          <a:xfrm>
            <a:off x="8800087" y="3380481"/>
            <a:ext cx="421920" cy="1319368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502E173-F772-B17F-273F-994DFC5A37B8}"/>
              </a:ext>
            </a:extLst>
          </p:cNvPr>
          <p:cNvSpPr txBox="1"/>
          <p:nvPr/>
        </p:nvSpPr>
        <p:spPr>
          <a:xfrm>
            <a:off x="5678688" y="3887728"/>
            <a:ext cx="5934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B0F0"/>
                </a:solidFill>
              </a:rPr>
              <a:t>Penalize an </a:t>
            </a:r>
            <a:r>
              <a:rPr lang="en-US" sz="2400" b="1" i="1" u="none" strike="noStrike" baseline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ℓ1</a:t>
            </a:r>
            <a:r>
              <a:rPr lang="en-US" sz="2400" b="1" i="1" dirty="0">
                <a:solidFill>
                  <a:srgbClr val="00B0F0"/>
                </a:solidFill>
              </a:rPr>
              <a:t> norm on the 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4688F8-171F-21E1-8B48-4DBD825AA84E}"/>
                  </a:ext>
                </a:extLst>
              </p:cNvPr>
              <p:cNvSpPr txBox="1"/>
              <p:nvPr/>
            </p:nvSpPr>
            <p:spPr>
              <a:xfrm>
                <a:off x="399603" y="6323491"/>
                <a:ext cx="7032822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900" b="1" dirty="0">
                    <a:highlight>
                      <a:srgbClr val="C0C0C0"/>
                    </a:highlight>
                  </a:rPr>
                  <a:t>state realizations </a:t>
                </a:r>
                <a14:m>
                  <m:oMath xmlns:m="http://schemas.openxmlformats.org/officeDocument/2006/math">
                    <m:r>
                      <a:rPr lang="en-US" sz="1900" b="1" i="1" smtClean="0">
                        <a:highlight>
                          <a:srgbClr val="C0C0C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900" b="1" dirty="0">
                    <a:highlight>
                      <a:srgbClr val="C0C0C0"/>
                    </a:highlight>
                  </a:rPr>
                  <a:t> a linear combination of observables</a:t>
                </a:r>
                <a:endParaRPr lang="en-US" sz="1900" dirty="0">
                  <a:highlight>
                    <a:srgbClr val="C0C0C0"/>
                  </a:highlight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4688F8-171F-21E1-8B48-4DBD825AA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03" y="6323491"/>
                <a:ext cx="7032822" cy="384721"/>
              </a:xfrm>
              <a:prstGeom prst="rect">
                <a:avLst/>
              </a:prstGeom>
              <a:blipFill>
                <a:blip r:embed="rId11"/>
                <a:stretch>
                  <a:fillRect l="-867" t="-7937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Oval 115">
            <a:extLst>
              <a:ext uri="{FF2B5EF4-FFF2-40B4-BE49-F238E27FC236}">
                <a16:creationId xmlns:a16="http://schemas.microsoft.com/office/drawing/2014/main" id="{AAD03968-2808-E218-E154-F9E2493ECA02}"/>
              </a:ext>
            </a:extLst>
          </p:cNvPr>
          <p:cNvSpPr/>
          <p:nvPr/>
        </p:nvSpPr>
        <p:spPr>
          <a:xfrm>
            <a:off x="10021505" y="5625839"/>
            <a:ext cx="863031" cy="730752"/>
          </a:xfrm>
          <a:prstGeom prst="ellipse">
            <a:avLst/>
          </a:prstGeom>
          <a:noFill/>
          <a:ln>
            <a:solidFill>
              <a:srgbClr val="0070C0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648A771-D8D9-F7D4-C2CE-B99511026AAD}"/>
              </a:ext>
            </a:extLst>
          </p:cNvPr>
          <p:cNvSpPr txBox="1"/>
          <p:nvPr/>
        </p:nvSpPr>
        <p:spPr>
          <a:xfrm>
            <a:off x="255955" y="3000807"/>
            <a:ext cx="42813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Refs.) </a:t>
            </a:r>
            <a:r>
              <a:rPr lang="en-US" sz="1050" dirty="0" err="1"/>
              <a:t>Kutz</a:t>
            </a:r>
            <a:r>
              <a:rPr lang="en-US" sz="1050" dirty="0"/>
              <a:t> et. al, SIAM’16;  </a:t>
            </a:r>
            <a:r>
              <a:rPr lang="en-US" sz="1050" dirty="0" err="1"/>
              <a:t>Mauroy</a:t>
            </a:r>
            <a:r>
              <a:rPr lang="en-US" sz="1050" dirty="0"/>
              <a:t>, </a:t>
            </a:r>
            <a:r>
              <a:rPr lang="en-US" sz="1050" dirty="0" err="1"/>
              <a:t>Mezic</a:t>
            </a:r>
            <a:r>
              <a:rPr lang="en-US" sz="1050" dirty="0"/>
              <a:t> &amp; </a:t>
            </a:r>
            <a:r>
              <a:rPr lang="en-US" sz="1050" dirty="0" err="1"/>
              <a:t>Susuki</a:t>
            </a:r>
            <a:r>
              <a:rPr lang="en-US" sz="1050" dirty="0"/>
              <a:t>, Springer’20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480A5DC-BDA6-3E58-23DA-94B393162103}"/>
              </a:ext>
            </a:extLst>
          </p:cNvPr>
          <p:cNvSpPr txBox="1"/>
          <p:nvPr/>
        </p:nvSpPr>
        <p:spPr>
          <a:xfrm>
            <a:off x="8850212" y="6577407"/>
            <a:ext cx="28807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Ref.) Jovanovic et. al, Physics of Fluids’14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C3214A-1CE0-25D4-C857-06E5CE30FBC3}"/>
                  </a:ext>
                </a:extLst>
              </p:cNvPr>
              <p:cNvSpPr txBox="1"/>
              <p:nvPr/>
            </p:nvSpPr>
            <p:spPr>
              <a:xfrm>
                <a:off x="1631767" y="2219038"/>
                <a:ext cx="1268552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C3214A-1CE0-25D4-C857-06E5CE30F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767" y="2219038"/>
                <a:ext cx="1268552" cy="284117"/>
              </a:xfrm>
              <a:prstGeom prst="rect">
                <a:avLst/>
              </a:prstGeom>
              <a:blipFill>
                <a:blip r:embed="rId12"/>
                <a:stretch>
                  <a:fillRect l="-2404" t="-6383" r="-1442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Bent-Up 2">
            <a:extLst>
              <a:ext uri="{FF2B5EF4-FFF2-40B4-BE49-F238E27FC236}">
                <a16:creationId xmlns:a16="http://schemas.microsoft.com/office/drawing/2014/main" id="{2B912074-21C7-8F24-A662-3A54B87EF68E}"/>
              </a:ext>
            </a:extLst>
          </p:cNvPr>
          <p:cNvSpPr/>
          <p:nvPr/>
        </p:nvSpPr>
        <p:spPr>
          <a:xfrm rot="16200000" flipH="1">
            <a:off x="3227892" y="1926284"/>
            <a:ext cx="426779" cy="622243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3218E-A2C2-F346-827E-AE2F3B2BD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50251-0D5F-730C-E40F-C835B4EA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26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46E70-D48F-46B6-07ED-7C4A0A3F25E5}"/>
              </a:ext>
            </a:extLst>
          </p:cNvPr>
          <p:cNvSpPr txBox="1"/>
          <p:nvPr/>
        </p:nvSpPr>
        <p:spPr>
          <a:xfrm>
            <a:off x="4428307" y="504266"/>
            <a:ext cx="8129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MT" panose="020B0502020104020203" pitchFamily="34" charset="0"/>
              </a:rPr>
              <a:t>Refs.) </a:t>
            </a:r>
            <a:r>
              <a:rPr lang="en-US" sz="1400" dirty="0" err="1">
                <a:latin typeface="Gill Sans MT" panose="020B0502020104020203" pitchFamily="34" charset="0"/>
              </a:rPr>
              <a:t>Kutz</a:t>
            </a:r>
            <a:r>
              <a:rPr lang="en-US" sz="1400" dirty="0">
                <a:latin typeface="Gill Sans MT" panose="020B0502020104020203" pitchFamily="34" charset="0"/>
              </a:rPr>
              <a:t> et. al, SIAM’16;  </a:t>
            </a:r>
            <a:r>
              <a:rPr lang="en-US" sz="1400" dirty="0" err="1">
                <a:latin typeface="Gill Sans MT" panose="020B0502020104020203" pitchFamily="34" charset="0"/>
              </a:rPr>
              <a:t>Mauroy</a:t>
            </a:r>
            <a:r>
              <a:rPr lang="en-US" sz="1400" dirty="0">
                <a:latin typeface="Gill Sans MT" panose="020B0502020104020203" pitchFamily="34" charset="0"/>
              </a:rPr>
              <a:t>, </a:t>
            </a:r>
            <a:r>
              <a:rPr lang="en-US" sz="1400" dirty="0" err="1">
                <a:latin typeface="Gill Sans MT" panose="020B0502020104020203" pitchFamily="34" charset="0"/>
              </a:rPr>
              <a:t>Mezic</a:t>
            </a:r>
            <a:r>
              <a:rPr lang="en-US" sz="1400" dirty="0">
                <a:latin typeface="Gill Sans MT" panose="020B0502020104020203" pitchFamily="34" charset="0"/>
              </a:rPr>
              <a:t> &amp; </a:t>
            </a:r>
            <a:r>
              <a:rPr lang="en-US" sz="1400" dirty="0" err="1">
                <a:latin typeface="Gill Sans MT" panose="020B0502020104020203" pitchFamily="34" charset="0"/>
              </a:rPr>
              <a:t>Susuki</a:t>
            </a:r>
            <a:r>
              <a:rPr lang="en-US" sz="1400" dirty="0">
                <a:latin typeface="Gill Sans MT" panose="020B0502020104020203" pitchFamily="34" charset="0"/>
              </a:rPr>
              <a:t>, Springer’20; Jovanovic et. al, Physics of Fluids’14 </a:t>
            </a:r>
          </a:p>
        </p:txBody>
      </p:sp>
    </p:spTree>
    <p:extLst>
      <p:ext uri="{BB962C8B-B14F-4D97-AF65-F5344CB8AC3E}">
        <p14:creationId xmlns:p14="http://schemas.microsoft.com/office/powerpoint/2010/main" val="58743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BE86F5-B158-37FA-08FE-335CC3EE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93DF6-3250-7165-C21A-F4A30C2C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1A11F4-DC31-81B3-59C8-E699468E267D}"/>
              </a:ext>
            </a:extLst>
          </p:cNvPr>
          <p:cNvSpPr txBox="1">
            <a:spLocks/>
          </p:cNvSpPr>
          <p:nvPr/>
        </p:nvSpPr>
        <p:spPr>
          <a:xfrm>
            <a:off x="0" y="-9387"/>
            <a:ext cx="9096519" cy="49174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Data Source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: SCALE Simulation Weather Data</a:t>
            </a:r>
          </a:p>
        </p:txBody>
      </p:sp>
      <p:pic>
        <p:nvPicPr>
          <p:cNvPr id="6" name="Picture 5" descr="A screenshot of a calculator&#10;&#10;Description automatically generated">
            <a:extLst>
              <a:ext uri="{FF2B5EF4-FFF2-40B4-BE49-F238E27FC236}">
                <a16:creationId xmlns:a16="http://schemas.microsoft.com/office/drawing/2014/main" id="{B36A8FE5-C469-247B-2838-C4D7A124F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58" y="3623100"/>
            <a:ext cx="4776537" cy="1627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E663AD3-1FAA-6B73-A923-1621B2576C46}"/>
              </a:ext>
            </a:extLst>
          </p:cNvPr>
          <p:cNvGrpSpPr/>
          <p:nvPr/>
        </p:nvGrpSpPr>
        <p:grpSpPr>
          <a:xfrm>
            <a:off x="180212" y="600860"/>
            <a:ext cx="7978310" cy="1934821"/>
            <a:chOff x="865255" y="1835823"/>
            <a:chExt cx="10531698" cy="25260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AB77D30-EFD4-15BE-245B-BFBA4AFE3224}"/>
                    </a:ext>
                  </a:extLst>
                </p:cNvPr>
                <p:cNvSpPr txBox="1"/>
                <p:nvPr/>
              </p:nvSpPr>
              <p:spPr>
                <a:xfrm>
                  <a:off x="10541213" y="2608350"/>
                  <a:ext cx="108892" cy="1410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3EBFE82-FBCF-2623-C8C9-5990899000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213" y="2608350"/>
                  <a:ext cx="108892" cy="141043"/>
                </a:xfrm>
                <a:prstGeom prst="rect">
                  <a:avLst/>
                </a:prstGeom>
                <a:blipFill>
                  <a:blip r:embed="rId4"/>
                  <a:stretch>
                    <a:fillRect l="-71429" r="-114286" b="-16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0FF7188-5130-CB46-32B3-489598F24B9A}"/>
                </a:ext>
              </a:extLst>
            </p:cNvPr>
            <p:cNvGrpSpPr/>
            <p:nvPr/>
          </p:nvGrpSpPr>
          <p:grpSpPr>
            <a:xfrm>
              <a:off x="865255" y="1835823"/>
              <a:ext cx="2805994" cy="2526015"/>
              <a:chOff x="1097266" y="1568313"/>
              <a:chExt cx="4065795" cy="3267231"/>
            </a:xfrm>
          </p:grpSpPr>
          <p:sp>
            <p:nvSpPr>
              <p:cNvPr id="50" name="Cloud 49">
                <a:extLst>
                  <a:ext uri="{FF2B5EF4-FFF2-40B4-BE49-F238E27FC236}">
                    <a16:creationId xmlns:a16="http://schemas.microsoft.com/office/drawing/2014/main" id="{C98DF0BE-564B-7BC6-C1E8-110C0DE6803B}"/>
                  </a:ext>
                </a:extLst>
              </p:cNvPr>
              <p:cNvSpPr/>
              <p:nvPr/>
            </p:nvSpPr>
            <p:spPr>
              <a:xfrm>
                <a:off x="1810021" y="1751347"/>
                <a:ext cx="2031564" cy="778730"/>
              </a:xfrm>
              <a:prstGeom prst="clou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row: Curved Right 50">
                <a:extLst>
                  <a:ext uri="{FF2B5EF4-FFF2-40B4-BE49-F238E27FC236}">
                    <a16:creationId xmlns:a16="http://schemas.microsoft.com/office/drawing/2014/main" id="{3D3FAEE4-CB67-A482-52DD-39C4D4A147A9}"/>
                  </a:ext>
                </a:extLst>
              </p:cNvPr>
              <p:cNvSpPr/>
              <p:nvPr/>
            </p:nvSpPr>
            <p:spPr>
              <a:xfrm>
                <a:off x="1097266" y="2524891"/>
                <a:ext cx="657101" cy="1380983"/>
              </a:xfrm>
              <a:prstGeom prst="curvedRightArrow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Arrow: Curved Left 51">
                <a:extLst>
                  <a:ext uri="{FF2B5EF4-FFF2-40B4-BE49-F238E27FC236}">
                    <a16:creationId xmlns:a16="http://schemas.microsoft.com/office/drawing/2014/main" id="{1F531038-CABF-D2E3-54C6-53FF90B3B5BD}"/>
                  </a:ext>
                </a:extLst>
              </p:cNvPr>
              <p:cNvSpPr/>
              <p:nvPr/>
            </p:nvSpPr>
            <p:spPr>
              <a:xfrm rot="10347881" flipH="1">
                <a:off x="4428480" y="2326135"/>
                <a:ext cx="734581" cy="1394245"/>
              </a:xfrm>
              <a:prstGeom prst="curvedLeftArrow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Sun 52">
                <a:extLst>
                  <a:ext uri="{FF2B5EF4-FFF2-40B4-BE49-F238E27FC236}">
                    <a16:creationId xmlns:a16="http://schemas.microsoft.com/office/drawing/2014/main" id="{1E13BBF5-4AAA-C02F-AA3A-A4668E767942}"/>
                  </a:ext>
                </a:extLst>
              </p:cNvPr>
              <p:cNvSpPr/>
              <p:nvPr/>
            </p:nvSpPr>
            <p:spPr>
              <a:xfrm>
                <a:off x="3993425" y="1568313"/>
                <a:ext cx="657101" cy="647999"/>
              </a:xfrm>
              <a:prstGeom prst="su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C74D922-30EF-1DF1-6582-2164807E02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3016" y="2522355"/>
                <a:ext cx="291880" cy="581288"/>
              </a:xfrm>
              <a:prstGeom prst="line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2E3B9CD-AF9E-9AA2-8382-CF0EDF5040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2501" y="2570471"/>
                <a:ext cx="268259" cy="533172"/>
              </a:xfrm>
              <a:prstGeom prst="line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D325B11-13F6-C9B7-96CD-A7F65FBD75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5458" y="2578184"/>
                <a:ext cx="238402" cy="486081"/>
              </a:xfrm>
              <a:prstGeom prst="line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10B29D8-A79C-B9AC-D514-E7E603A7F4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9513" y="2499616"/>
                <a:ext cx="254213" cy="477162"/>
              </a:xfrm>
              <a:prstGeom prst="line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8" name="Picture 57" descr="A cartoon of a farm&#10;&#10;Description automatically generated">
                <a:extLst>
                  <a:ext uri="{FF2B5EF4-FFF2-40B4-BE49-F238E27FC236}">
                    <a16:creationId xmlns:a16="http://schemas.microsoft.com/office/drawing/2014/main" id="{3466D935-0172-0CD6-57D2-5201B8764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0021" y="3460618"/>
                <a:ext cx="2588552" cy="137492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66D4293-3DBA-AB58-24EB-E2FADDB189D9}"/>
                    </a:ext>
                  </a:extLst>
                </p:cNvPr>
                <p:cNvSpPr txBox="1"/>
                <p:nvPr/>
              </p:nvSpPr>
              <p:spPr>
                <a:xfrm>
                  <a:off x="5511943" y="2124275"/>
                  <a:ext cx="121850" cy="1975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1C10B82-39E1-56CB-E8E1-AA74D1CB2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1943" y="2124275"/>
                  <a:ext cx="121850" cy="197560"/>
                </a:xfrm>
                <a:prstGeom prst="rect">
                  <a:avLst/>
                </a:prstGeom>
                <a:blipFill>
                  <a:blip r:embed="rId6"/>
                  <a:stretch>
                    <a:fillRect l="-66667" r="-86667" b="-8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30E3A44-4524-6ACB-167E-7390C5F3B760}"/>
                    </a:ext>
                  </a:extLst>
                </p:cNvPr>
                <p:cNvSpPr txBox="1"/>
                <p:nvPr/>
              </p:nvSpPr>
              <p:spPr>
                <a:xfrm>
                  <a:off x="7218289" y="4206952"/>
                  <a:ext cx="108892" cy="1410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1B55523-4796-C66C-014A-99598F79F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8289" y="4206952"/>
                  <a:ext cx="108892" cy="141043"/>
                </a:xfrm>
                <a:prstGeom prst="rect">
                  <a:avLst/>
                </a:prstGeom>
                <a:blipFill>
                  <a:blip r:embed="rId7"/>
                  <a:stretch>
                    <a:fillRect l="-71429" r="-114286" b="-1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D74BC44-8237-2AC1-E911-4DC358CA2060}"/>
                    </a:ext>
                  </a:extLst>
                </p:cNvPr>
                <p:cNvSpPr txBox="1"/>
                <p:nvPr/>
              </p:nvSpPr>
              <p:spPr>
                <a:xfrm>
                  <a:off x="7533967" y="3306766"/>
                  <a:ext cx="110984" cy="1410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6FF2C8E-2E0B-646E-51DD-B8AB4F890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3967" y="3306766"/>
                  <a:ext cx="110984" cy="141043"/>
                </a:xfrm>
                <a:prstGeom prst="rect">
                  <a:avLst/>
                </a:prstGeom>
                <a:blipFill>
                  <a:blip r:embed="rId8"/>
                  <a:stretch>
                    <a:fillRect l="-100000" r="-150000" b="-2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35F8B8-DBA2-43E8-97DE-63A2570DB623}"/>
                </a:ext>
              </a:extLst>
            </p:cNvPr>
            <p:cNvCxnSpPr>
              <a:cxnSpLocks/>
            </p:cNvCxnSpPr>
            <p:nvPr/>
          </p:nvCxnSpPr>
          <p:spPr>
            <a:xfrm>
              <a:off x="5600584" y="3859455"/>
              <a:ext cx="1544106" cy="4885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0CCEEB73-0023-D030-1895-3B217BF6A770}"/>
                </a:ext>
              </a:extLst>
            </p:cNvPr>
            <p:cNvSpPr/>
            <p:nvPr/>
          </p:nvSpPr>
          <p:spPr>
            <a:xfrm rot="20832977">
              <a:off x="5436909" y="2503118"/>
              <a:ext cx="1857983" cy="1165219"/>
            </a:xfrm>
            <a:prstGeom prst="parallelogram">
              <a:avLst/>
            </a:prstGeom>
            <a:solidFill>
              <a:schemeClr val="tx2">
                <a:lumMod val="10000"/>
                <a:lumOff val="90000"/>
              </a:schemeClr>
            </a:solidFill>
            <a:ln w="127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EBFB74D-25AC-29CE-1862-15674138F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4949" y="2369007"/>
              <a:ext cx="31271" cy="14904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3FC44BD-E4D7-F3D6-DE2B-0A11BDF3F6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4949" y="3447809"/>
              <a:ext cx="1837982" cy="411646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E2C2215-5EF8-E6EE-5FDC-905C06A95D87}"/>
                </a:ext>
              </a:extLst>
            </p:cNvPr>
            <p:cNvSpPr/>
            <p:nvPr/>
          </p:nvSpPr>
          <p:spPr>
            <a:xfrm>
              <a:off x="9220136" y="2644804"/>
              <a:ext cx="2176817" cy="1214651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9B37B3-666C-1C59-0056-AB892603B8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1595" y="3387205"/>
              <a:ext cx="0" cy="6216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30A6E8A-E5D4-5ADF-7C85-AF5268A7D233}"/>
                </a:ext>
              </a:extLst>
            </p:cNvPr>
            <p:cNvCxnSpPr>
              <a:cxnSpLocks/>
            </p:cNvCxnSpPr>
            <p:nvPr/>
          </p:nvCxnSpPr>
          <p:spPr>
            <a:xfrm>
              <a:off x="9081595" y="4008836"/>
              <a:ext cx="59019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89D09D-B075-0B5D-854A-1420698DAA31}"/>
                    </a:ext>
                  </a:extLst>
                </p:cNvPr>
                <p:cNvSpPr txBox="1"/>
                <p:nvPr/>
              </p:nvSpPr>
              <p:spPr>
                <a:xfrm>
                  <a:off x="8992061" y="3095374"/>
                  <a:ext cx="121850" cy="1975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11F5A071-15D3-72F5-B5CB-02ACDD071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2061" y="3095374"/>
                  <a:ext cx="121850" cy="197560"/>
                </a:xfrm>
                <a:prstGeom prst="rect">
                  <a:avLst/>
                </a:prstGeom>
                <a:blipFill>
                  <a:blip r:embed="rId9"/>
                  <a:stretch>
                    <a:fillRect l="-66667" r="-86667" b="-8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6AA2330-7B4B-1304-7155-D3C5EC707169}"/>
                    </a:ext>
                  </a:extLst>
                </p:cNvPr>
                <p:cNvSpPr txBox="1"/>
                <p:nvPr/>
              </p:nvSpPr>
              <p:spPr>
                <a:xfrm>
                  <a:off x="9770937" y="3881560"/>
                  <a:ext cx="110984" cy="1410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ECEAB12-59BE-0FB4-43B2-5FB7BA51B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0937" y="3881560"/>
                  <a:ext cx="110984" cy="141043"/>
                </a:xfrm>
                <a:prstGeom prst="rect">
                  <a:avLst/>
                </a:prstGeom>
                <a:blipFill>
                  <a:blip r:embed="rId10"/>
                  <a:stretch>
                    <a:fillRect l="-100000" r="-150000" b="-2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F9BEF30C-F134-C865-9AF1-81C8892D2493}"/>
                </a:ext>
              </a:extLst>
            </p:cNvPr>
            <p:cNvSpPr/>
            <p:nvPr/>
          </p:nvSpPr>
          <p:spPr>
            <a:xfrm>
              <a:off x="4382532" y="3176009"/>
              <a:ext cx="590198" cy="293941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2B741DE5-E470-AC1E-4E70-2BBBF63F6BD9}"/>
                </a:ext>
              </a:extLst>
            </p:cNvPr>
            <p:cNvSpPr/>
            <p:nvPr/>
          </p:nvSpPr>
          <p:spPr>
            <a:xfrm>
              <a:off x="8009299" y="3178865"/>
              <a:ext cx="590198" cy="293941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321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D6BD72-5FBE-003C-148A-311203695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545C25-34D1-6166-3803-129C1DDA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E7B50B-13F5-378A-CB35-5A49042DE959}"/>
              </a:ext>
            </a:extLst>
          </p:cNvPr>
          <p:cNvSpPr txBox="1">
            <a:spLocks/>
          </p:cNvSpPr>
          <p:nvPr/>
        </p:nvSpPr>
        <p:spPr>
          <a:xfrm>
            <a:off x="1" y="15773"/>
            <a:ext cx="11628120" cy="5938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u="sng" dirty="0">
                <a:solidFill>
                  <a:srgbClr val="002060"/>
                </a:solidFill>
                <a:latin typeface="Gill Sans MT" panose="020B0502020104020203" pitchFamily="34" charset="0"/>
              </a:rPr>
              <a:t>Target </a:t>
            </a:r>
            <a:r>
              <a:rPr lang="en-US" sz="3200" u="sng" dirty="0">
                <a:solidFill>
                  <a:srgbClr val="002060"/>
                </a:solidFill>
                <a:latin typeface="Gill Sans MT" panose="020B0502020104020203" pitchFamily="34" charset="0"/>
              </a:rPr>
              <a:t>Goal: Capture Dominant Warm Bubble-like Patterns</a:t>
            </a:r>
          </a:p>
        </p:txBody>
      </p:sp>
      <p:pic>
        <p:nvPicPr>
          <p:cNvPr id="5" name="Picture 4" descr="A comparison of a blue and red chart&#10;&#10;Description automatically generated with medium confidence">
            <a:extLst>
              <a:ext uri="{FF2B5EF4-FFF2-40B4-BE49-F238E27FC236}">
                <a16:creationId xmlns:a16="http://schemas.microsoft.com/office/drawing/2014/main" id="{CD053449-B22E-1491-7D4E-CAD23E1D0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34" y="521407"/>
            <a:ext cx="3744526" cy="3067846"/>
          </a:xfrm>
          <a:prstGeom prst="rect">
            <a:avLst/>
          </a:prstGeom>
        </p:spPr>
      </p:pic>
      <p:pic>
        <p:nvPicPr>
          <p:cNvPr id="6" name="Picture 5" descr="A graph of a graph showing a number of different colored lines&#10;&#10;Description automatically generated">
            <a:extLst>
              <a:ext uri="{FF2B5EF4-FFF2-40B4-BE49-F238E27FC236}">
                <a16:creationId xmlns:a16="http://schemas.microsoft.com/office/drawing/2014/main" id="{CA947E0A-14DB-2B37-81A1-6E083F110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22" y="739673"/>
            <a:ext cx="3555423" cy="2666568"/>
          </a:xfrm>
          <a:prstGeom prst="rect">
            <a:avLst/>
          </a:prstGeom>
        </p:spPr>
      </p:pic>
      <p:pic>
        <p:nvPicPr>
          <p:cNvPr id="7" name="Picture 6" descr="A blue square with red and blue lines&#10;&#10;Description automatically generated">
            <a:extLst>
              <a:ext uri="{FF2B5EF4-FFF2-40B4-BE49-F238E27FC236}">
                <a16:creationId xmlns:a16="http://schemas.microsoft.com/office/drawing/2014/main" id="{4ADC9090-24FA-8428-7C96-0AB572ECA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42" y="4023360"/>
            <a:ext cx="3454400" cy="2590800"/>
          </a:xfrm>
          <a:prstGeom prst="rect">
            <a:avLst/>
          </a:prstGeom>
        </p:spPr>
      </p:pic>
      <p:pic>
        <p:nvPicPr>
          <p:cNvPr id="9" name="Picture 8" descr="A graph of a graph showing the maximum amount of data&#10;&#10;Description automatically generated with medium confidence">
            <a:extLst>
              <a:ext uri="{FF2B5EF4-FFF2-40B4-BE49-F238E27FC236}">
                <a16:creationId xmlns:a16="http://schemas.microsoft.com/office/drawing/2014/main" id="{577746FC-CFEA-11CB-551D-FC4D00330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755" y="3265053"/>
            <a:ext cx="3629894" cy="341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71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graph showing the value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C0F5D17-3086-83E5-CE2F-82677A3A5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" y="336161"/>
            <a:ext cx="5183461" cy="2851393"/>
          </a:xfrm>
          <a:prstGeom prst="rect">
            <a:avLst/>
          </a:prstGeom>
        </p:spPr>
      </p:pic>
      <p:pic>
        <p:nvPicPr>
          <p:cNvPr id="13" name="Picture 12" descr="A group of waves with text&#10;&#10;Description automatically generated with medium confidence">
            <a:extLst>
              <a:ext uri="{FF2B5EF4-FFF2-40B4-BE49-F238E27FC236}">
                <a16:creationId xmlns:a16="http://schemas.microsoft.com/office/drawing/2014/main" id="{C285B04E-4522-F74E-9A20-532FE9341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5" y="3784550"/>
            <a:ext cx="6957700" cy="2263841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646F8F2-0BBE-5046-F8DD-B3DD60C46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DE4AE2-2A8F-1878-188E-5E09C3D4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97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573739F-A0D3-B5BE-2994-0B9872EB76D5}"/>
              </a:ext>
            </a:extLst>
          </p:cNvPr>
          <p:cNvSpPr txBox="1">
            <a:spLocks/>
          </p:cNvSpPr>
          <p:nvPr/>
        </p:nvSpPr>
        <p:spPr>
          <a:xfrm>
            <a:off x="0" y="15854"/>
            <a:ext cx="11480569" cy="49174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>
                <a:solidFill>
                  <a:srgbClr val="002060"/>
                </a:solidFill>
                <a:latin typeface="Gill Sans MT" panose="020B0502020104020203" pitchFamily="34" charset="0"/>
              </a:rPr>
              <a:t>Heavy Rain-full Impacts: Floods, Climate Changes,…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DE34BFD-D27A-0429-7057-3679EF028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3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1F9686-A7A8-3326-8577-9C7898E444FA}"/>
              </a:ext>
            </a:extLst>
          </p:cNvPr>
          <p:cNvGrpSpPr/>
          <p:nvPr/>
        </p:nvGrpSpPr>
        <p:grpSpPr>
          <a:xfrm>
            <a:off x="8545805" y="628717"/>
            <a:ext cx="3265077" cy="3187176"/>
            <a:chOff x="8537282" y="624608"/>
            <a:chExt cx="3265077" cy="3187176"/>
          </a:xfrm>
        </p:grpSpPr>
        <p:pic>
          <p:nvPicPr>
            <p:cNvPr id="14" name="Picture 13" descr="A map of the world&#10;&#10;Description automatically generated">
              <a:extLst>
                <a:ext uri="{FF2B5EF4-FFF2-40B4-BE49-F238E27FC236}">
                  <a16:creationId xmlns:a16="http://schemas.microsoft.com/office/drawing/2014/main" id="{7862F856-10EC-4615-2A77-1D119E69A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173" y="624608"/>
              <a:ext cx="2605294" cy="260529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5DDED1-1A0D-9169-DF8C-F860E56EA67D}"/>
                </a:ext>
              </a:extLst>
            </p:cNvPr>
            <p:cNvSpPr txBox="1"/>
            <p:nvPr/>
          </p:nvSpPr>
          <p:spPr>
            <a:xfrm>
              <a:off x="8537282" y="3242397"/>
              <a:ext cx="3265077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Gill Sans MT" panose="020B0502020104020203" pitchFamily="34" charset="0"/>
                </a:rPr>
                <a:t>2020 Kyushu floods (</a:t>
              </a:r>
              <a:r>
                <a:rPr lang="en-US" sz="1500" i="0" dirty="0">
                  <a:effectLst/>
                  <a:latin typeface="Gill Sans MT" panose="020B0502020104020203" pitchFamily="34" charset="0"/>
                </a:rPr>
                <a:t>heavy rain of July)</a:t>
              </a:r>
              <a:endParaRPr lang="en-US" sz="1500" dirty="0">
                <a:latin typeface="Gill Sans MT" panose="020B0502020104020203" pitchFamily="34" charset="0"/>
              </a:endParaRPr>
            </a:p>
            <a:p>
              <a:pPr algn="ctr"/>
              <a:r>
                <a:rPr lang="zh-CN" altLang="en-US" sz="1600" i="0" dirty="0">
                  <a:effectLst/>
                  <a:latin typeface="Gill Sans MT" panose="020B0502020104020203" pitchFamily="34" charset="0"/>
                </a:rPr>
                <a:t>“</a:t>
              </a:r>
              <a:r>
                <a:rPr lang="en-US" sz="1600" i="0" dirty="0">
                  <a:effectLst/>
                  <a:latin typeface="Gill Sans MT" panose="020B0502020104020203" pitchFamily="34" charset="0"/>
                </a:rPr>
                <a:t>East Asian rainy season: </a:t>
              </a:r>
              <a:r>
                <a:rPr lang="en-US" sz="1600" i="0" dirty="0" err="1">
                  <a:effectLst/>
                  <a:latin typeface="Gill Sans MT" panose="020B0502020104020203" pitchFamily="34" charset="0"/>
                </a:rPr>
                <a:t>Tsuyu</a:t>
              </a:r>
              <a:r>
                <a:rPr lang="zh-CN" altLang="en-US" sz="1600" i="0" dirty="0">
                  <a:effectLst/>
                  <a:latin typeface="Gill Sans MT" panose="020B0502020104020203" pitchFamily="34" charset="0"/>
                </a:rPr>
                <a:t>”</a:t>
              </a:r>
              <a:endParaRPr lang="en-US" sz="1600" dirty="0">
                <a:latin typeface="Gill Sans MT" panose="020B0502020104020203" pitchFamily="34" charset="0"/>
              </a:endParaRPr>
            </a:p>
          </p:txBody>
        </p:sp>
      </p:grpSp>
      <p:pic>
        <p:nvPicPr>
          <p:cNvPr id="17" name="Picture 16" descr="A blue map with different colors&#10;&#10;Description automatically generated">
            <a:extLst>
              <a:ext uri="{FF2B5EF4-FFF2-40B4-BE49-F238E27FC236}">
                <a16:creationId xmlns:a16="http://schemas.microsoft.com/office/drawing/2014/main" id="{DAEF191D-8A4D-034E-965E-EAE99ED69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594" y="4022942"/>
            <a:ext cx="3088174" cy="231613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1BE0EA3-B5A7-F33B-36EC-7A6014D2A9B0}"/>
              </a:ext>
            </a:extLst>
          </p:cNvPr>
          <p:cNvGrpSpPr/>
          <p:nvPr/>
        </p:nvGrpSpPr>
        <p:grpSpPr>
          <a:xfrm>
            <a:off x="55452" y="666198"/>
            <a:ext cx="4580036" cy="3153830"/>
            <a:chOff x="55452" y="666198"/>
            <a:chExt cx="4580036" cy="3153830"/>
          </a:xfrm>
        </p:grpSpPr>
        <p:pic>
          <p:nvPicPr>
            <p:cNvPr id="12" name="Picture 11" descr="A map of the weather&#10;&#10;Description automatically generated">
              <a:extLst>
                <a:ext uri="{FF2B5EF4-FFF2-40B4-BE49-F238E27FC236}">
                  <a16:creationId xmlns:a16="http://schemas.microsoft.com/office/drawing/2014/main" id="{D579FD93-E669-2B91-1EFE-70C165E72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111" y="666198"/>
              <a:ext cx="4017745" cy="225821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92A83B-0289-545E-D78D-EFC1FFA3936C}"/>
                </a:ext>
              </a:extLst>
            </p:cNvPr>
            <p:cNvSpPr txBox="1"/>
            <p:nvPr/>
          </p:nvSpPr>
          <p:spPr>
            <a:xfrm>
              <a:off x="55452" y="2989031"/>
              <a:ext cx="45800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ill Sans MT" panose="020B0502020104020203" pitchFamily="34" charset="0"/>
                </a:rPr>
                <a:t>A 3-hour radar loop showing where showers and thunderstorms are ongoing (</a:t>
              </a:r>
              <a:r>
                <a:rPr lang="en-US" sz="1600" b="0" i="0" dirty="0">
                  <a:solidFill>
                    <a:srgbClr val="222222"/>
                  </a:solidFill>
                  <a:effectLst/>
                  <a:latin typeface="Gill Sans MT" panose="020B0502020104020203" pitchFamily="34" charset="0"/>
                </a:rPr>
                <a:t>Omega blocking pattern, Flood threat across Southeast, in next few days…)</a:t>
              </a:r>
              <a:endParaRPr lang="en-US" sz="1600" dirty="0">
                <a:latin typeface="Gill Sans MT" panose="020B0502020104020203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2640D3-16B5-1C52-5DCF-32CF0A5855BF}"/>
              </a:ext>
            </a:extLst>
          </p:cNvPr>
          <p:cNvGrpSpPr/>
          <p:nvPr/>
        </p:nvGrpSpPr>
        <p:grpSpPr>
          <a:xfrm>
            <a:off x="4496533" y="500821"/>
            <a:ext cx="4399253" cy="3223592"/>
            <a:chOff x="4467920" y="489763"/>
            <a:chExt cx="4399253" cy="3223592"/>
          </a:xfrm>
        </p:grpSpPr>
        <p:pic>
          <p:nvPicPr>
            <p:cNvPr id="25" name="Picture 24" descr="A map of the flood&#10;&#10;Description automatically generated">
              <a:extLst>
                <a:ext uri="{FF2B5EF4-FFF2-40B4-BE49-F238E27FC236}">
                  <a16:creationId xmlns:a16="http://schemas.microsoft.com/office/drawing/2014/main" id="{2F525D56-8E5C-4DC7-01DD-C8425A895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7920" y="489763"/>
              <a:ext cx="4399253" cy="279205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3C7D28-CEBD-EE32-4EDE-D1265F2D8B3B}"/>
                </a:ext>
              </a:extLst>
            </p:cNvPr>
            <p:cNvSpPr txBox="1"/>
            <p:nvPr/>
          </p:nvSpPr>
          <p:spPr>
            <a:xfrm>
              <a:off x="4725553" y="3128580"/>
              <a:ext cx="35116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ill Sans MT" panose="020B0502020104020203" pitchFamily="34" charset="0"/>
                </a:rPr>
                <a:t>2024 Spanish floods Oct. (</a:t>
              </a:r>
              <a:r>
                <a:rPr lang="en-US" sz="1600" i="0" dirty="0">
                  <a:effectLst/>
                  <a:latin typeface="Gill Sans MT" panose="020B0502020104020203" pitchFamily="34" charset="0"/>
                </a:rPr>
                <a:t>torrential rain caused by an isolated low-pressure)</a:t>
              </a:r>
              <a:endParaRPr lang="en-US" sz="1600" dirty="0">
                <a:latin typeface="Gill Sans MT" panose="020B0502020104020203" pitchFamily="34" charset="0"/>
              </a:endParaRPr>
            </a:p>
          </p:txBody>
        </p:sp>
      </p:grpSp>
      <p:pic>
        <p:nvPicPr>
          <p:cNvPr id="27" name="Picture 2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F21FE3F-7608-7D6E-1900-7DE4AFE8B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9" y="4022942"/>
            <a:ext cx="4458399" cy="2476541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AD747661-EA69-2B45-B289-A5D6096A3607}"/>
              </a:ext>
            </a:extLst>
          </p:cNvPr>
          <p:cNvSpPr/>
          <p:nvPr/>
        </p:nvSpPr>
        <p:spPr>
          <a:xfrm rot="5400000">
            <a:off x="9916511" y="3785136"/>
            <a:ext cx="385000" cy="32422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05710A6-AE1C-A69F-D71E-F6C1B74B92D7}"/>
              </a:ext>
            </a:extLst>
          </p:cNvPr>
          <p:cNvSpPr/>
          <p:nvPr/>
        </p:nvSpPr>
        <p:spPr>
          <a:xfrm>
            <a:off x="1376477" y="4244294"/>
            <a:ext cx="1943100" cy="1524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971198-739A-A140-C5EE-735B5C700923}"/>
              </a:ext>
            </a:extLst>
          </p:cNvPr>
          <p:cNvSpPr/>
          <p:nvPr/>
        </p:nvSpPr>
        <p:spPr>
          <a:xfrm>
            <a:off x="344033" y="894289"/>
            <a:ext cx="975566" cy="12935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A1E367B-1AF5-72FA-0D06-489018C2EE51}"/>
              </a:ext>
            </a:extLst>
          </p:cNvPr>
          <p:cNvSpPr/>
          <p:nvPr/>
        </p:nvSpPr>
        <p:spPr>
          <a:xfrm>
            <a:off x="4866918" y="709265"/>
            <a:ext cx="831844" cy="1850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B273B6-BA79-AD02-2CB2-E9DD0D456663}"/>
              </a:ext>
            </a:extLst>
          </p:cNvPr>
          <p:cNvSpPr/>
          <p:nvPr/>
        </p:nvSpPr>
        <p:spPr>
          <a:xfrm>
            <a:off x="8875696" y="3099943"/>
            <a:ext cx="907046" cy="15324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4953446-8DA1-0C04-2033-29F5CE224790}"/>
              </a:ext>
            </a:extLst>
          </p:cNvPr>
          <p:cNvSpPr/>
          <p:nvPr/>
        </p:nvSpPr>
        <p:spPr>
          <a:xfrm>
            <a:off x="9420512" y="4105979"/>
            <a:ext cx="1366491" cy="2181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1343912-458F-B81A-19FD-7F55CD435E7B}"/>
              </a:ext>
            </a:extLst>
          </p:cNvPr>
          <p:cNvCxnSpPr>
            <a:cxnSpLocks/>
          </p:cNvCxnSpPr>
          <p:nvPr/>
        </p:nvCxnSpPr>
        <p:spPr>
          <a:xfrm>
            <a:off x="4455734" y="3698707"/>
            <a:ext cx="615252" cy="82055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8F7384-9079-BAAA-EA2A-9E2DE51B330D}"/>
              </a:ext>
            </a:extLst>
          </p:cNvPr>
          <p:cNvCxnSpPr>
            <a:cxnSpLocks/>
          </p:cNvCxnSpPr>
          <p:nvPr/>
        </p:nvCxnSpPr>
        <p:spPr>
          <a:xfrm>
            <a:off x="6509999" y="3690669"/>
            <a:ext cx="0" cy="8285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EC95B1-F0C3-5760-F35A-F03856EBE10E}"/>
              </a:ext>
            </a:extLst>
          </p:cNvPr>
          <p:cNvCxnSpPr>
            <a:cxnSpLocks/>
          </p:cNvCxnSpPr>
          <p:nvPr/>
        </p:nvCxnSpPr>
        <p:spPr>
          <a:xfrm flipH="1">
            <a:off x="8151462" y="3643230"/>
            <a:ext cx="659282" cy="92649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6F9480-9F78-680A-905A-7C2511B0420D}"/>
              </a:ext>
            </a:extLst>
          </p:cNvPr>
          <p:cNvSpPr txBox="1"/>
          <p:nvPr/>
        </p:nvSpPr>
        <p:spPr>
          <a:xfrm>
            <a:off x="4593278" y="4614881"/>
            <a:ext cx="3833441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rgbClr val="00B0F0"/>
                </a:solidFill>
                <a:latin typeface="Gill Sans MT" panose="020B0502020104020203" pitchFamily="34" charset="0"/>
              </a:rPr>
              <a:t>Short-term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ill Sans MT" panose="020B0502020104020203" pitchFamily="34" charset="0"/>
              </a:rPr>
              <a:t>Weather</a:t>
            </a:r>
            <a:r>
              <a:rPr lang="en-US" dirty="0">
                <a:latin typeface="Gill Sans MT" panose="020B0502020104020203" pitchFamily="34" charset="0"/>
              </a:rPr>
              <a:t> systems       (</a:t>
            </a:r>
            <a:r>
              <a:rPr lang="en-US" b="1" dirty="0">
                <a:solidFill>
                  <a:srgbClr val="00B0F0"/>
                </a:solidFill>
                <a:latin typeface="Gill Sans MT" panose="020B0502020104020203" pitchFamily="34" charset="0"/>
              </a:rPr>
              <a:t>Transient</a:t>
            </a:r>
            <a:r>
              <a:rPr lang="en-US" dirty="0">
                <a:latin typeface="Gill Sans MT" panose="020B0502020104020203" pitchFamily="34" charset="0"/>
              </a:rPr>
              <a:t> dynamics, e.g.,12-hours)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9D59C8C-4391-D276-416A-28C9EB14756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>
            <a:off x="2893286" y="6280762"/>
            <a:ext cx="7233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00FF"/>
                </a:solidFill>
                <a:latin typeface="Gill Sans MT" panose="020B0502020104020203" pitchFamily="34" charset="0"/>
              </a:rPr>
              <a:t>This talk will focus on Transient Weather Dynamics! </a:t>
            </a:r>
          </a:p>
        </p:txBody>
      </p:sp>
    </p:spTree>
    <p:extLst>
      <p:ext uri="{BB962C8B-B14F-4D97-AF65-F5344CB8AC3E}">
        <p14:creationId xmlns:p14="http://schemas.microsoft.com/office/powerpoint/2010/main" val="183406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A7F70-7B87-FC42-219D-74FEFFA45634}"/>
              </a:ext>
            </a:extLst>
          </p:cNvPr>
          <p:cNvSpPr txBox="1">
            <a:spLocks/>
          </p:cNvSpPr>
          <p:nvPr/>
        </p:nvSpPr>
        <p:spPr>
          <a:xfrm>
            <a:off x="0" y="11603"/>
            <a:ext cx="1073150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Experiment I: Magnitude of Vorticity Field</a:t>
            </a:r>
          </a:p>
        </p:txBody>
      </p:sp>
      <p:pic>
        <p:nvPicPr>
          <p:cNvPr id="3" name="Picture 2" descr="A diagram of a scale&#10;&#10;Description automatically generated">
            <a:extLst>
              <a:ext uri="{FF2B5EF4-FFF2-40B4-BE49-F238E27FC236}">
                <a16:creationId xmlns:a16="http://schemas.microsoft.com/office/drawing/2014/main" id="{48AA68FB-11B6-3EEC-3E92-A53C91FBB3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631" y="522508"/>
            <a:ext cx="3023636" cy="3117972"/>
          </a:xfrm>
          <a:prstGeom prst="rect">
            <a:avLst/>
          </a:prstGeom>
        </p:spPr>
      </p:pic>
      <p:pic>
        <p:nvPicPr>
          <p:cNvPr id="4" name="Picture 3" descr="A graph of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6F1BBA27-3BED-1242-BB0A-432A29403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32" y="636932"/>
            <a:ext cx="4038151" cy="3164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78280A-6A23-F5B2-00D3-E1083F2D3252}"/>
              </a:ext>
            </a:extLst>
          </p:cNvPr>
          <p:cNvSpPr txBox="1"/>
          <p:nvPr/>
        </p:nvSpPr>
        <p:spPr>
          <a:xfrm>
            <a:off x="7878211" y="3901703"/>
            <a:ext cx="31605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Check </a:t>
            </a:r>
            <a:r>
              <a:rPr lang="en-US" sz="1600" b="1" i="1" dirty="0"/>
              <a:t>growth/decay rate </a:t>
            </a:r>
          </a:p>
          <a:p>
            <a:pPr algn="ctr"/>
            <a:r>
              <a:rPr lang="en-US" sz="1600" dirty="0" err="1"/>
              <a:t>w.r.t.</a:t>
            </a:r>
            <a:r>
              <a:rPr lang="en-US" sz="1600" dirty="0"/>
              <a:t> eigenvalues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F563B3-AE7C-30FD-7336-619A2F9C58D6}"/>
              </a:ext>
            </a:extLst>
          </p:cNvPr>
          <p:cNvSpPr txBox="1"/>
          <p:nvPr/>
        </p:nvSpPr>
        <p:spPr>
          <a:xfrm>
            <a:off x="4759637" y="1850236"/>
            <a:ext cx="201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Transient modes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F0C0AF-4626-C656-DA7A-FC6155AEE4AF}"/>
                  </a:ext>
                </a:extLst>
              </p:cNvPr>
              <p:cNvSpPr txBox="1"/>
              <p:nvPr/>
            </p:nvSpPr>
            <p:spPr>
              <a:xfrm>
                <a:off x="0" y="4565259"/>
                <a:ext cx="7083287" cy="1206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b="1" dirty="0"/>
                  <a:t>Vorticity Data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𝟑𝟖𝟖𝟎</m:t>
                        </m:r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𝟒𝟑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Only takes the </a:t>
                </a:r>
                <a:r>
                  <a:rPr lang="en-US" u="sng" dirty="0"/>
                  <a:t>first </a:t>
                </a:r>
                <a:r>
                  <a:rPr lang="en-US" b="1" u="sng" dirty="0"/>
                  <a:t>43</a:t>
                </a:r>
                <a:r>
                  <a:rPr lang="en-US" u="sng" dirty="0"/>
                  <a:t> </a:t>
                </a:r>
                <a:r>
                  <a:rPr lang="en-US" b="1" u="sng" dirty="0"/>
                  <a:t>snapshots</a:t>
                </a:r>
                <a:r>
                  <a:rPr lang="en-US" u="sng" dirty="0"/>
                  <a:t> </a:t>
                </a:r>
                <a:r>
                  <a:rPr lang="en-US" dirty="0"/>
                  <a:t>and has </a:t>
                </a:r>
                <a:r>
                  <a:rPr lang="en-US" b="1" u="sng" dirty="0"/>
                  <a:t>40 * 97 = 3380 </a:t>
                </a:r>
                <a:r>
                  <a:rPr lang="en-US" b="1" dirty="0"/>
                  <a:t>grids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Generate</a:t>
                </a:r>
                <a:r>
                  <a:rPr lang="en-US" b="1" dirty="0"/>
                  <a:t> a tall &amp; </a:t>
                </a:r>
                <a:r>
                  <a:rPr lang="en-US" b="1" dirty="0">
                    <a:solidFill>
                      <a:schemeClr val="accent5"/>
                    </a:solidFill>
                  </a:rPr>
                  <a:t>short</a:t>
                </a:r>
                <a:r>
                  <a:rPr lang="en-US" b="1" dirty="0"/>
                  <a:t> matrix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Rich spatial knowledge while less temporal information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F0C0AF-4626-C656-DA7A-FC6155AEE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65259"/>
                <a:ext cx="7083287" cy="1206549"/>
              </a:xfrm>
              <a:prstGeom prst="rect">
                <a:avLst/>
              </a:prstGeom>
              <a:blipFill>
                <a:blip r:embed="rId4"/>
                <a:stretch>
                  <a:fillRect l="-516" t="-2525" b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FD18961A-1DB0-9695-C2A5-2E13365C2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83" y="4576058"/>
            <a:ext cx="3888960" cy="2139747"/>
          </a:xfrm>
          <a:prstGeom prst="rect">
            <a:avLst/>
          </a:prstGeom>
        </p:spPr>
      </p:pic>
      <p:pic>
        <p:nvPicPr>
          <p:cNvPr id="19" name="Picture 18" descr="A diagram of a circle with red dots&#10;&#10;Description automatically generated">
            <a:extLst>
              <a:ext uri="{FF2B5EF4-FFF2-40B4-BE49-F238E27FC236}">
                <a16:creationId xmlns:a16="http://schemas.microsoft.com/office/drawing/2014/main" id="{867EC1E0-D855-C3AB-510F-7F1B0F772A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43" y="581922"/>
            <a:ext cx="3151305" cy="32467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028561-FB7F-6EDA-C8B2-FB74AD22254C}"/>
              </a:ext>
            </a:extLst>
          </p:cNvPr>
          <p:cNvSpPr txBox="1"/>
          <p:nvPr/>
        </p:nvSpPr>
        <p:spPr>
          <a:xfrm>
            <a:off x="1192696" y="3944534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Extract 32 modes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D1214-8731-BE9C-04F0-8DBD2528B619}"/>
              </a:ext>
            </a:extLst>
          </p:cNvPr>
          <p:cNvSpPr txBox="1"/>
          <p:nvPr/>
        </p:nvSpPr>
        <p:spPr>
          <a:xfrm>
            <a:off x="4831144" y="383270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Extract 12 modes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5E9AD-EC28-184F-F71A-D75394C94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8CB5B-676C-38F9-88B9-3590E7D6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89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red graph&#10;&#10;Description automatically generated">
            <a:extLst>
              <a:ext uri="{FF2B5EF4-FFF2-40B4-BE49-F238E27FC236}">
                <a16:creationId xmlns:a16="http://schemas.microsoft.com/office/drawing/2014/main" id="{F01CBF0C-161B-CE5C-8B61-5ACC45816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9" y="1702184"/>
            <a:ext cx="3353901" cy="2515423"/>
          </a:xfrm>
          <a:prstGeom prst="rect">
            <a:avLst/>
          </a:prstGeom>
        </p:spPr>
      </p:pic>
      <p:pic>
        <p:nvPicPr>
          <p:cNvPr id="3" name="Content Placeholder 3" descr="A collage of images of a nuclear explosion&#10;&#10;Description automatically generated">
            <a:extLst>
              <a:ext uri="{FF2B5EF4-FFF2-40B4-BE49-F238E27FC236}">
                <a16:creationId xmlns:a16="http://schemas.microsoft.com/office/drawing/2014/main" id="{D1448D9C-6E6A-A0B0-CDE1-9846A6E210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010" y="604341"/>
            <a:ext cx="5860836" cy="291971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B64965-EB7F-F85C-6E0E-279890A33A0E}"/>
              </a:ext>
            </a:extLst>
          </p:cNvPr>
          <p:cNvSpPr txBox="1">
            <a:spLocks/>
          </p:cNvSpPr>
          <p:nvPr/>
        </p:nvSpPr>
        <p:spPr>
          <a:xfrm>
            <a:off x="0" y="11603"/>
            <a:ext cx="1219200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Experiment I: Magnitude of Vorticity Field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D47CB-0293-13F9-6921-66F2197F33EF}"/>
              </a:ext>
            </a:extLst>
          </p:cNvPr>
          <p:cNvSpPr txBox="1"/>
          <p:nvPr/>
        </p:nvSpPr>
        <p:spPr>
          <a:xfrm>
            <a:off x="384189" y="5816502"/>
            <a:ext cx="1048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5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DMD</a:t>
            </a:r>
            <a:r>
              <a:rPr lang="en-US" sz="15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generates </a:t>
            </a:r>
            <a:r>
              <a:rPr lang="en-US" sz="15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42</a:t>
            </a:r>
            <a:r>
              <a:rPr lang="en-US" sz="15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modes and </a:t>
            </a:r>
            <a:r>
              <a:rPr lang="en-US" sz="15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SPDMD</a:t>
            </a:r>
            <a:r>
              <a:rPr lang="en-US" sz="15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extracts the </a:t>
            </a:r>
            <a:r>
              <a:rPr lang="en-US" sz="15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lang="en-US" sz="15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pairs dominant spatial modes by taking a sparsity level 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5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However, SPDMD can </a:t>
            </a:r>
            <a:r>
              <a:rPr lang="en-US" sz="15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not</a:t>
            </a:r>
            <a:r>
              <a:rPr lang="en-US" sz="15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directly capture the</a:t>
            </a:r>
            <a:r>
              <a:rPr lang="en-US" sz="15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transient </a:t>
            </a:r>
            <a:r>
              <a:rPr lang="en-US" sz="15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evolution of </a:t>
            </a:r>
            <a:r>
              <a:rPr lang="en-US" sz="1500" b="1" i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temporal dynamics </a:t>
            </a:r>
            <a:r>
              <a:rPr lang="en-US" sz="15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(vs. original data)</a:t>
            </a:r>
          </a:p>
        </p:txBody>
      </p:sp>
      <p:pic>
        <p:nvPicPr>
          <p:cNvPr id="6" name="Picture 5" descr="A graph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D6909256-07CD-AC11-ACF5-B75A7E604F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010" y="3570871"/>
            <a:ext cx="2632346" cy="2245631"/>
          </a:xfrm>
          <a:prstGeom prst="rect">
            <a:avLst/>
          </a:prstGeom>
        </p:spPr>
      </p:pic>
      <p:pic>
        <p:nvPicPr>
          <p:cNvPr id="8" name="Picture 7" descr="A graph showing a number of sparsity levels&#10;&#10;Description automatically generated">
            <a:extLst>
              <a:ext uri="{FF2B5EF4-FFF2-40B4-BE49-F238E27FC236}">
                <a16:creationId xmlns:a16="http://schemas.microsoft.com/office/drawing/2014/main" id="{958F8F7D-0868-7DEF-04D7-937F6F931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356" y="3712731"/>
            <a:ext cx="3874818" cy="196191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30C08AD-219E-946F-017B-B5B3DC2DF41D}"/>
              </a:ext>
            </a:extLst>
          </p:cNvPr>
          <p:cNvSpPr/>
          <p:nvPr/>
        </p:nvSpPr>
        <p:spPr>
          <a:xfrm rot="19370436">
            <a:off x="3608187" y="2466249"/>
            <a:ext cx="1081564" cy="1858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5A18AFB-6B12-F04E-C2C5-E33DD41EF53E}"/>
              </a:ext>
            </a:extLst>
          </p:cNvPr>
          <p:cNvSpPr/>
          <p:nvPr/>
        </p:nvSpPr>
        <p:spPr>
          <a:xfrm rot="1672620">
            <a:off x="3756910" y="3806106"/>
            <a:ext cx="1031023" cy="1672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040EF8-4981-F1EE-691A-3BD806AAA931}"/>
                  </a:ext>
                </a:extLst>
              </p:cNvPr>
              <p:cNvSpPr txBox="1"/>
              <p:nvPr/>
            </p:nvSpPr>
            <p:spPr>
              <a:xfrm>
                <a:off x="4151364" y="1041803"/>
                <a:ext cx="732183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040EF8-4981-F1EE-691A-3BD806AAA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364" y="1041803"/>
                <a:ext cx="732183" cy="399084"/>
              </a:xfrm>
              <a:prstGeom prst="rect">
                <a:avLst/>
              </a:prstGeom>
              <a:blipFill>
                <a:blip r:embed="rId6"/>
                <a:stretch>
                  <a:fillRect l="-5000" r="-4167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A6A51B-8E2F-C786-96B3-08EF821BFBA9}"/>
                  </a:ext>
                </a:extLst>
              </p:cNvPr>
              <p:cNvSpPr txBox="1"/>
              <p:nvPr/>
            </p:nvSpPr>
            <p:spPr>
              <a:xfrm>
                <a:off x="4123999" y="4459058"/>
                <a:ext cx="94743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A6A51B-8E2F-C786-96B3-08EF821BF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999" y="4459058"/>
                <a:ext cx="947439" cy="321370"/>
              </a:xfrm>
              <a:prstGeom prst="rect">
                <a:avLst/>
              </a:prstGeom>
              <a:blipFill>
                <a:blip r:embed="rId7"/>
                <a:stretch>
                  <a:fillRect l="-5806" r="-8387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BC6AF40-06A3-4449-3B51-3DA26FCF0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8F7E5-3E9C-4AA8-51CC-525A82D4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39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 with white and red squares&#10;&#10;Description automatically generated with medium confidence">
            <a:extLst>
              <a:ext uri="{FF2B5EF4-FFF2-40B4-BE49-F238E27FC236}">
                <a16:creationId xmlns:a16="http://schemas.microsoft.com/office/drawing/2014/main" id="{7FCBD39D-3A8E-A625-CEC6-08E554A7D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" y="3532442"/>
            <a:ext cx="5385728" cy="25266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diagram of a circular graph&#10;&#10;Description automatically generated with medium confidence">
            <a:extLst>
              <a:ext uri="{FF2B5EF4-FFF2-40B4-BE49-F238E27FC236}">
                <a16:creationId xmlns:a16="http://schemas.microsoft.com/office/drawing/2014/main" id="{3B32E909-3F0D-BF11-CCEC-2DC4C958F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142" y="423316"/>
            <a:ext cx="2801372" cy="263632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13F9F56-F1B7-5BBA-3234-77B1E4959F1F}"/>
              </a:ext>
            </a:extLst>
          </p:cNvPr>
          <p:cNvSpPr txBox="1">
            <a:spLocks/>
          </p:cNvSpPr>
          <p:nvPr/>
        </p:nvSpPr>
        <p:spPr>
          <a:xfrm>
            <a:off x="0" y="16040"/>
            <a:ext cx="12162022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>
                <a:latin typeface="Gill Sans MT" panose="020B0502020104020203" pitchFamily="34" charset="0"/>
              </a:rPr>
              <a:t>Experiment I: Initial Duration of  Vorticity Magnitude (</a:t>
            </a:r>
            <a:r>
              <a:rPr lang="en-US" sz="3200" i="1" u="sng" dirty="0">
                <a:latin typeface="Gill Sans MT" panose="020B0502020104020203" pitchFamily="34" charset="0"/>
              </a:rPr>
              <a:t>N</a:t>
            </a:r>
            <a:r>
              <a:rPr lang="en-US" sz="3200" u="sng" dirty="0">
                <a:latin typeface="Gill Sans MT" panose="020B0502020104020203" pitchFamily="34" charset="0"/>
              </a:rPr>
              <a:t>=31)</a:t>
            </a:r>
          </a:p>
        </p:txBody>
      </p:sp>
      <p:pic>
        <p:nvPicPr>
          <p:cNvPr id="13" name="Picture 12" descr="A blue square with red and blue lines&#10;&#10;Description automatically generated">
            <a:extLst>
              <a:ext uri="{FF2B5EF4-FFF2-40B4-BE49-F238E27FC236}">
                <a16:creationId xmlns:a16="http://schemas.microsoft.com/office/drawing/2014/main" id="{FE7BD6FB-2BDF-D6A3-C41A-F7F03BA34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4" y="621414"/>
            <a:ext cx="3105712" cy="2329285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769B461-9308-EEE0-04AC-1EAFBDF3B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AEB3916-EBE2-0E1C-FBEF-E0C07844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32</a:t>
            </a:fld>
            <a:endParaRPr lang="en-US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06B237E4-4976-0535-6AA7-E9C308526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95" y="1254745"/>
            <a:ext cx="5012565" cy="16797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EA9FF6-48A5-5FC3-0241-72B919BBB889}"/>
              </a:ext>
            </a:extLst>
          </p:cNvPr>
          <p:cNvSpPr txBox="1"/>
          <p:nvPr/>
        </p:nvSpPr>
        <p:spPr>
          <a:xfrm>
            <a:off x="173310" y="3110615"/>
            <a:ext cx="11514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600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initial duration case has </a:t>
            </a:r>
            <a:r>
              <a:rPr lang="en-US" sz="1600" i="1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600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=31 snapshots generating data matrix </a:t>
            </a:r>
            <a:r>
              <a:rPr lang="en-US" sz="1600" b="1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r>
              <a:rPr lang="en-US" sz="1600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size 3880 x 31, (i.e., a short-term transient simulations)</a:t>
            </a:r>
          </a:p>
        </p:txBody>
      </p:sp>
      <p:pic>
        <p:nvPicPr>
          <p:cNvPr id="18" name="Picture 17" descr="A diagram of a function&#10;&#10;Description automatically generated">
            <a:extLst>
              <a:ext uri="{FF2B5EF4-FFF2-40B4-BE49-F238E27FC236}">
                <a16:creationId xmlns:a16="http://schemas.microsoft.com/office/drawing/2014/main" id="{12D50A40-8372-3143-3D5F-783C4346D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096" y="3575046"/>
            <a:ext cx="6209863" cy="2381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6A1E74-5070-0B13-348A-842085262D63}"/>
                  </a:ext>
                </a:extLst>
              </p:cNvPr>
              <p:cNvSpPr txBox="1"/>
              <p:nvPr/>
            </p:nvSpPr>
            <p:spPr>
              <a:xfrm>
                <a:off x="6901772" y="6096161"/>
                <a:ext cx="4100704" cy="386196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B050"/>
                    </a:solidFill>
                    <a:latin typeface="Gill Sans MT" panose="020B0502020104020203" pitchFamily="34" charset="0"/>
                  </a:rPr>
                  <a:t>Temporal modes: Normal evolution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  <m:r>
                      <a:rPr lang="en-US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6A1E74-5070-0B13-348A-842085262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772" y="6096161"/>
                <a:ext cx="4100704" cy="386196"/>
              </a:xfrm>
              <a:prstGeom prst="rect">
                <a:avLst/>
              </a:prstGeom>
              <a:blipFill>
                <a:blip r:embed="rId7"/>
                <a:stretch>
                  <a:fillRect l="-743" b="-126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49B21E-66C2-0CD6-7434-431B2069C082}"/>
                  </a:ext>
                </a:extLst>
              </p:cNvPr>
              <p:cNvSpPr txBox="1"/>
              <p:nvPr/>
            </p:nvSpPr>
            <p:spPr>
              <a:xfrm>
                <a:off x="613791" y="6110075"/>
                <a:ext cx="4544949" cy="358368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C00000"/>
                    </a:solidFill>
                    <a:latin typeface="Gill Sans MT" panose="020B0502020104020203" pitchFamily="34" charset="0"/>
                  </a:rPr>
                  <a:t>Spatial modes: Absolute value (magnitude)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>
                  <a:solidFill>
                    <a:srgbClr val="C00000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49B21E-66C2-0CD6-7434-431B2069C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91" y="6110075"/>
                <a:ext cx="4544949" cy="358368"/>
              </a:xfrm>
              <a:prstGeom prst="rect">
                <a:avLst/>
              </a:prstGeom>
              <a:blipFill>
                <a:blip r:embed="rId8"/>
                <a:stretch>
                  <a:fillRect l="-805" t="-5085" b="-152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1AC59B7-4FC7-752A-B4F3-5AB8DB392557}"/>
              </a:ext>
            </a:extLst>
          </p:cNvPr>
          <p:cNvSpPr txBox="1"/>
          <p:nvPr/>
        </p:nvSpPr>
        <p:spPr>
          <a:xfrm>
            <a:off x="6597240" y="657042"/>
            <a:ext cx="4405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DMD</a:t>
            </a:r>
            <a:r>
              <a:rPr lang="en-US" sz="1400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generates </a:t>
            </a:r>
            <a:r>
              <a:rPr lang="en-US" sz="1400" b="1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</a:t>
            </a:r>
            <a:r>
              <a:rPr lang="en-US" sz="1400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modes, while </a:t>
            </a:r>
            <a:r>
              <a:rPr lang="en-US" sz="1400" b="1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SPDMD</a:t>
            </a:r>
            <a:r>
              <a:rPr lang="en-US" sz="1400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extracts the </a:t>
            </a:r>
            <a:r>
              <a:rPr lang="en-US" sz="1400" b="1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lang="en-US" sz="1400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pairs dominant spatial modes by taking a sparsity weight</a:t>
            </a:r>
          </a:p>
        </p:txBody>
      </p:sp>
    </p:spTree>
    <p:extLst>
      <p:ext uri="{BB962C8B-B14F-4D97-AF65-F5344CB8AC3E}">
        <p14:creationId xmlns:p14="http://schemas.microsoft.com/office/powerpoint/2010/main" val="3141459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A1B4B-16B0-2A9D-498F-172D29B5B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7302-6680-1FBE-FD32-7084B14F98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223014" cy="544563"/>
          </a:xfrm>
          <a:solidFill>
            <a:srgbClr val="002060"/>
          </a:solidFill>
          <a:ln>
            <a:solidFill>
              <a:srgbClr val="002060"/>
            </a:solidFill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The Take-Home Messages: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8C8EE-B1A5-6FDD-EA7C-D36C368DBF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1567" y="868683"/>
            <a:ext cx="11190606" cy="3147057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latin typeface="Gill Sans MT" panose="020B0502020104020203" pitchFamily="34" charset="0"/>
              </a:rPr>
              <a:t>Koopman analysis for short-term weather simulation data by using SPDMD method to identify the dominant (spatial &amp; temporal) modes and realize the model reduction.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latin typeface="Gill Sans MT" panose="020B0502020104020203" pitchFamily="34" charset="0"/>
              </a:rPr>
              <a:t>Experiments on different time-length (initial &amp; mid term duration) and various weather data fields (vorticity magnitude and humidity ratio)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latin typeface="Gill Sans MT" panose="020B0502020104020203" pitchFamily="34" charset="0"/>
              </a:rPr>
              <a:t>The captured transient modes (growth or decay) reveal warm, bubble-like patterns, suggesting the onset or dissipation of heavy rainfall.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074CA-EA14-88A1-EEBA-0FACD393BEAF}"/>
              </a:ext>
            </a:extLst>
          </p:cNvPr>
          <p:cNvSpPr txBox="1"/>
          <p:nvPr/>
        </p:nvSpPr>
        <p:spPr>
          <a:xfrm>
            <a:off x="401567" y="4336049"/>
            <a:ext cx="2405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479BDE-63F6-07A7-1DCF-677B1F07D2BA}"/>
              </a:ext>
            </a:extLst>
          </p:cNvPr>
          <p:cNvSpPr txBox="1"/>
          <p:nvPr/>
        </p:nvSpPr>
        <p:spPr>
          <a:xfrm>
            <a:off x="401567" y="5018963"/>
            <a:ext cx="11067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Gill Sans MT" panose="020B0502020104020203" pitchFamily="34" charset="0"/>
              </a:rPr>
              <a:t>Consider a data-driven predictive approach for reduced-order systems to control weather phenomena, such as mitigating torrential rain.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Gill Sans MT" panose="020B0502020104020203" pitchFamily="34" charset="0"/>
              </a:rPr>
              <a:t>Examine the continuous spectrum of transient weather systems.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FAA461-0CDF-9431-3635-5C239B1B6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30F8D0-21BB-3CA4-20AE-3981AAB3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8" descr="A graph showing a graph of a model reduction&#10;&#10;Description automatically generated">
            <a:extLst>
              <a:ext uri="{FF2B5EF4-FFF2-40B4-BE49-F238E27FC236}">
                <a16:creationId xmlns:a16="http://schemas.microsoft.com/office/drawing/2014/main" id="{3151C34B-4D37-DCF3-0042-B19555DF6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519" y="3361666"/>
            <a:ext cx="2233463" cy="1750645"/>
          </a:xfrm>
          <a:prstGeom prst="rect">
            <a:avLst/>
          </a:prstGeom>
        </p:spPr>
      </p:pic>
      <p:pic>
        <p:nvPicPr>
          <p:cNvPr id="11" name="Picture 10" descr="A blue square with white and red squares&#10;&#10;Description automatically generated with medium confidence">
            <a:extLst>
              <a:ext uri="{FF2B5EF4-FFF2-40B4-BE49-F238E27FC236}">
                <a16:creationId xmlns:a16="http://schemas.microsoft.com/office/drawing/2014/main" id="{933F7041-B8D4-1CC4-44E1-8D391AAE5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669" y="2059400"/>
            <a:ext cx="5349850" cy="27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61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448BA-92E5-2076-BE6F-ADDCBF5346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131"/>
            <a:ext cx="10731500" cy="64770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Gill Sans MT" panose="020B0502020104020203" pitchFamily="34" charset="0"/>
              </a:rPr>
              <a:t>Previous Works on Weather or Climate Systems</a:t>
            </a:r>
            <a:endParaRPr lang="en-US" sz="3200" dirty="0">
              <a:latin typeface="Gill Sans MT" panose="020B0502020104020203" pitchFamily="34" charset="0"/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F89AB8-3CFE-CC16-90BD-0432740B012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3987823"/>
            <a:ext cx="8428382" cy="2618201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/>
              <a:t>In this presentation, we will focus on:</a:t>
            </a:r>
          </a:p>
          <a:p>
            <a:pPr marL="626400" indent="-457200">
              <a:buFont typeface="+mj-lt"/>
              <a:buAutoNum type="arabicParenR"/>
            </a:pPr>
            <a:r>
              <a:rPr lang="en-US" sz="7200" b="1" dirty="0"/>
              <a:t>SCALE</a:t>
            </a:r>
            <a:r>
              <a:rPr lang="en-US" sz="7200" dirty="0"/>
              <a:t> weather simulation </a:t>
            </a:r>
            <a:r>
              <a:rPr lang="en-US" sz="7200" b="1" dirty="0"/>
              <a:t>data</a:t>
            </a:r>
            <a:r>
              <a:rPr lang="en-US" sz="7200" dirty="0"/>
              <a:t> (rather than SST) </a:t>
            </a:r>
          </a:p>
          <a:p>
            <a:pPr marL="626400" indent="-457200">
              <a:buFont typeface="+mj-lt"/>
              <a:buAutoNum type="arabicParenR"/>
            </a:pPr>
            <a:r>
              <a:rPr lang="en-US" sz="7200" b="1" dirty="0"/>
              <a:t>non-steady-state</a:t>
            </a:r>
            <a:r>
              <a:rPr lang="en-US" sz="7200" dirty="0"/>
              <a:t> (or non-stationary) behavior</a:t>
            </a:r>
          </a:p>
          <a:p>
            <a:pPr marL="626400" indent="-457200">
              <a:buFont typeface="+mj-lt"/>
              <a:buAutoNum type="arabicParenR"/>
            </a:pPr>
            <a:r>
              <a:rPr lang="en-US" sz="7200" b="1" dirty="0"/>
              <a:t>short-time</a:t>
            </a:r>
            <a:r>
              <a:rPr lang="en-US" sz="7200" dirty="0"/>
              <a:t> dynamics (</a:t>
            </a:r>
            <a:r>
              <a:rPr lang="en-US" sz="7200" b="1" dirty="0"/>
              <a:t>transient</a:t>
            </a:r>
            <a:r>
              <a:rPr lang="en-US" sz="7200" dirty="0"/>
              <a:t> pattern)</a:t>
            </a:r>
          </a:p>
          <a:p>
            <a:pPr marL="626400" indent="-457200">
              <a:buFont typeface="+mj-lt"/>
              <a:buAutoNum type="arabicParenR"/>
            </a:pPr>
            <a:r>
              <a:rPr lang="en-US" sz="7200" dirty="0"/>
              <a:t>Koopman mode decomposition (KMD) and model-</a:t>
            </a:r>
            <a:r>
              <a:rPr lang="en-US" altLang="zh-CN" sz="7200" dirty="0"/>
              <a:t>reduction</a:t>
            </a:r>
          </a:p>
          <a:p>
            <a:pPr marL="169200" indent="0">
              <a:buNone/>
            </a:pPr>
            <a:r>
              <a:rPr lang="en-US" altLang="zh-CN" sz="4400" dirty="0"/>
              <a:t>            (a low-dim. linear system representation of original high-dim. nonlinear systems) </a:t>
            </a:r>
            <a:endParaRPr lang="en-US" sz="4400" dirty="0"/>
          </a:p>
        </p:txBody>
      </p:sp>
      <p:pic>
        <p:nvPicPr>
          <p:cNvPr id="10" name="Picture 9" descr="A cover of a book&#10;&#10;Description automatically generated">
            <a:extLst>
              <a:ext uri="{FF2B5EF4-FFF2-40B4-BE49-F238E27FC236}">
                <a16:creationId xmlns:a16="http://schemas.microsoft.com/office/drawing/2014/main" id="{B1515807-A8A9-0136-5D42-74398A174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900" y="3466626"/>
            <a:ext cx="2195806" cy="2880381"/>
          </a:xfrm>
          <a:prstGeom prst="rect">
            <a:avLst/>
          </a:prstGeom>
        </p:spPr>
      </p:pic>
      <p:pic>
        <p:nvPicPr>
          <p:cNvPr id="14" name="Picture 1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09EE4A7-C318-7BC5-EFEA-A9A7BBEC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" y="847383"/>
            <a:ext cx="2080524" cy="25094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2D9C00A6-76D1-A6F8-7117-777D07A75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739" y="836241"/>
            <a:ext cx="2428805" cy="252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 descr="A document with text and letters&#10;&#10;Description automatically generated">
            <a:extLst>
              <a:ext uri="{FF2B5EF4-FFF2-40B4-BE49-F238E27FC236}">
                <a16:creationId xmlns:a16="http://schemas.microsoft.com/office/drawing/2014/main" id="{53092D13-AC3C-E170-08B2-945DFD42D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94" y="837694"/>
            <a:ext cx="2806981" cy="22014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AF1915-CEFB-28E1-8EF6-8D64A97B373E}"/>
              </a:ext>
            </a:extLst>
          </p:cNvPr>
          <p:cNvSpPr txBox="1"/>
          <p:nvPr/>
        </p:nvSpPr>
        <p:spPr>
          <a:xfrm>
            <a:off x="77010" y="3489966"/>
            <a:ext cx="2150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C00000"/>
                </a:solidFill>
                <a:latin typeface="Gill Sans MT" panose="020B0502020104020203" pitchFamily="34" charset="0"/>
              </a:rPr>
              <a:t>Kernel approach</a:t>
            </a:r>
            <a:r>
              <a:rPr lang="en-US" sz="1300" dirty="0">
                <a:solidFill>
                  <a:srgbClr val="C00000"/>
                </a:solidFill>
                <a:latin typeface="Gill Sans MT" panose="020B0502020104020203" pitchFamily="34" charset="0"/>
              </a:rPr>
              <a:t> on ENSO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601344-5389-C82C-DC61-E1EFA8B4D0B0}"/>
              </a:ext>
            </a:extLst>
          </p:cNvPr>
          <p:cNvSpPr txBox="1"/>
          <p:nvPr/>
        </p:nvSpPr>
        <p:spPr>
          <a:xfrm>
            <a:off x="5550629" y="3054358"/>
            <a:ext cx="3293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Gill Sans MT" panose="020B0502020104020203" pitchFamily="34" charset="0"/>
              </a:rPr>
              <a:t>Koopman/transfer operator </a:t>
            </a:r>
            <a:r>
              <a:rPr lang="en-US" sz="1400" dirty="0">
                <a:solidFill>
                  <a:srgbClr val="00B050"/>
                </a:solidFill>
                <a:latin typeface="Gill Sans MT" panose="020B0502020104020203" pitchFamily="34" charset="0"/>
              </a:rPr>
              <a:t>for SST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0D1474-6595-A046-9E22-DF35565C5837}"/>
              </a:ext>
            </a:extLst>
          </p:cNvPr>
          <p:cNvSpPr txBox="1"/>
          <p:nvPr/>
        </p:nvSpPr>
        <p:spPr>
          <a:xfrm>
            <a:off x="9254509" y="3091272"/>
            <a:ext cx="2648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  <a:latin typeface="Gill Sans MT" panose="020B0502020104020203" pitchFamily="34" charset="0"/>
              </a:rPr>
              <a:t>Continuous spectrum </a:t>
            </a:r>
            <a:r>
              <a:rPr lang="en-US" sz="1400" dirty="0">
                <a:solidFill>
                  <a:srgbClr val="7030A0"/>
                </a:solidFill>
                <a:latin typeface="Gill Sans MT" panose="020B0502020104020203" pitchFamily="34" charset="0"/>
              </a:rPr>
              <a:t>for SST </a:t>
            </a:r>
          </a:p>
        </p:txBody>
      </p:sp>
      <p:pic>
        <p:nvPicPr>
          <p:cNvPr id="31" name="Picture 30" descr="A document with text on it&#10;&#10;Description automatically generated">
            <a:extLst>
              <a:ext uri="{FF2B5EF4-FFF2-40B4-BE49-F238E27FC236}">
                <a16:creationId xmlns:a16="http://schemas.microsoft.com/office/drawing/2014/main" id="{62EC4FCF-4F12-D145-263F-4818429414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87" y="836241"/>
            <a:ext cx="3640387" cy="22014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D731D25-FA9C-BCB7-AAAF-49B8EB1DE944}"/>
              </a:ext>
            </a:extLst>
          </p:cNvPr>
          <p:cNvSpPr txBox="1"/>
          <p:nvPr/>
        </p:nvSpPr>
        <p:spPr>
          <a:xfrm>
            <a:off x="2227431" y="3447956"/>
            <a:ext cx="30514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accent2"/>
                </a:solidFill>
                <a:latin typeface="Gill Sans MT" panose="020B0502020104020203" pitchFamily="34" charset="0"/>
              </a:rPr>
              <a:t>Spectral analysis </a:t>
            </a:r>
            <a:r>
              <a:rPr lang="en-US" sz="1300" dirty="0">
                <a:solidFill>
                  <a:schemeClr val="accent2"/>
                </a:solidFill>
                <a:latin typeface="Gill Sans MT" panose="020B0502020104020203" pitchFamily="34" charset="0"/>
              </a:rPr>
              <a:t>of climate dynamics</a:t>
            </a:r>
          </a:p>
        </p:txBody>
      </p:sp>
      <p:pic>
        <p:nvPicPr>
          <p:cNvPr id="40" name="Picture 39" descr="A graph of a graph&#10;&#10;Description automatically generated">
            <a:extLst>
              <a:ext uri="{FF2B5EF4-FFF2-40B4-BE49-F238E27FC236}">
                <a16:creationId xmlns:a16="http://schemas.microsoft.com/office/drawing/2014/main" id="{25CB4177-CED7-4CAE-806E-44C00A5D12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89" y="3594150"/>
            <a:ext cx="2759261" cy="20694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C5075-5175-8502-CBA7-53733118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8284E-5DB4-476B-B102-8DBE53C06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04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146AF-B059-57CD-7AFF-D2AD8D144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B3AABA9B-047F-11C4-4ECD-84C436E7B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34" y="3322450"/>
            <a:ext cx="4342695" cy="26680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AC1DFB-7C92-893B-9EAE-2DDBADD75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1782" y="6415344"/>
            <a:ext cx="60010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46D05-5110-89FE-874E-F0A6412A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A572FDF-EF58-C8E6-B6E4-7E19CB385F0E}"/>
              </a:ext>
            </a:extLst>
          </p:cNvPr>
          <p:cNvSpPr txBox="1">
            <a:spLocks/>
          </p:cNvSpPr>
          <p:nvPr/>
        </p:nvSpPr>
        <p:spPr>
          <a:xfrm>
            <a:off x="0" y="-13131"/>
            <a:ext cx="1073150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Gill Sans MT" panose="020B0502020104020203" pitchFamily="34" charset="0"/>
              </a:rPr>
              <a:t>Previous Works on Climate or Weather Systems</a:t>
            </a:r>
            <a:endParaRPr lang="en-US" sz="3200" dirty="0">
              <a:latin typeface="Gill Sans MT" panose="020B0502020104020203" pitchFamily="34" charset="0"/>
            </a:endParaRPr>
          </a:p>
        </p:txBody>
      </p:sp>
      <p:pic>
        <p:nvPicPr>
          <p:cNvPr id="26" name="Picture 25" descr="A close up of a sign&#10;&#10;AI-generated content may be incorrect.">
            <a:extLst>
              <a:ext uri="{FF2B5EF4-FFF2-40B4-BE49-F238E27FC236}">
                <a16:creationId xmlns:a16="http://schemas.microsoft.com/office/drawing/2014/main" id="{F9F9212B-E24A-256C-A869-F2D34C049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28" y="1997995"/>
            <a:ext cx="5056040" cy="11440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92923A6A-853D-4EA2-C5B7-BD9DB8C41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85" y="1912838"/>
            <a:ext cx="4093213" cy="2440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 descr="A close up of a sign&#10;&#10;AI-generated content may be incorrect.">
            <a:extLst>
              <a:ext uri="{FF2B5EF4-FFF2-40B4-BE49-F238E27FC236}">
                <a16:creationId xmlns:a16="http://schemas.microsoft.com/office/drawing/2014/main" id="{4C9C60C5-6C54-D1D9-11C2-88C0E1AD1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9" y="3212589"/>
            <a:ext cx="6302559" cy="1295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CBB9A8A-AA96-5340-3B85-0EFC5532B724}"/>
              </a:ext>
            </a:extLst>
          </p:cNvPr>
          <p:cNvSpPr txBox="1"/>
          <p:nvPr/>
        </p:nvSpPr>
        <p:spPr>
          <a:xfrm>
            <a:off x="8100748" y="3566962"/>
            <a:ext cx="353589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>
                <a:latin typeface="Gill Sans MT" panose="020B0502020104020203" pitchFamily="34" charset="0"/>
              </a:rPr>
              <a:t>However, fewer studies have focused on </a:t>
            </a:r>
            <a:r>
              <a:rPr lang="en-US" sz="2600" b="1" i="1" dirty="0">
                <a:solidFill>
                  <a:srgbClr val="C00000"/>
                </a:solidFill>
                <a:latin typeface="Gill Sans MT" panose="020B0502020104020203" pitchFamily="34" charset="0"/>
              </a:rPr>
              <a:t>short-term weather systems</a:t>
            </a:r>
            <a:r>
              <a:rPr lang="en-US" sz="2600" b="1" i="1" dirty="0">
                <a:latin typeface="Gill Sans MT" panose="020B0502020104020203" pitchFamily="34" charset="0"/>
              </a:rPr>
              <a:t>, which are governed by </a:t>
            </a:r>
            <a:r>
              <a:rPr lang="en-US" sz="2600" b="1" i="1" dirty="0">
                <a:solidFill>
                  <a:srgbClr val="C00000"/>
                </a:solidFill>
                <a:latin typeface="Gill Sans MT" panose="020B0502020104020203" pitchFamily="34" charset="0"/>
              </a:rPr>
              <a:t>transient dynamics</a:t>
            </a:r>
            <a:r>
              <a:rPr lang="en-US" sz="2600" b="1" i="1" dirty="0">
                <a:latin typeface="Gill Sans MT" panose="020B0502020104020203" pitchFamily="34" charset="0"/>
              </a:rPr>
              <a:t>.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0BEFAC-FA71-992C-C189-7E0E23D00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9" y="629107"/>
            <a:ext cx="4775532" cy="2221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7D4D99-48DC-BC24-086A-FA3496389A1F}"/>
              </a:ext>
            </a:extLst>
          </p:cNvPr>
          <p:cNvSpPr txBox="1"/>
          <p:nvPr/>
        </p:nvSpPr>
        <p:spPr>
          <a:xfrm>
            <a:off x="5046248" y="5631505"/>
            <a:ext cx="2088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6000" dirty="0">
                <a:latin typeface="Gill Sans MT" panose="020B0502020104020203" pitchFamily="34" charset="77"/>
              </a:rPr>
              <a:t>……</a:t>
            </a:r>
          </a:p>
        </p:txBody>
      </p:sp>
      <p:pic>
        <p:nvPicPr>
          <p:cNvPr id="15" name="Picture 14" descr="A close-up of a sign&#10;&#10;AI-generated content may be incorrect.">
            <a:extLst>
              <a:ext uri="{FF2B5EF4-FFF2-40B4-BE49-F238E27FC236}">
                <a16:creationId xmlns:a16="http://schemas.microsoft.com/office/drawing/2014/main" id="{0CC8FAC7-722D-4D1A-FE3E-43E478E776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9" y="4580795"/>
            <a:ext cx="5671096" cy="13349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A close-up of a logo&#10;&#10;AI-generated content may be incorrect.">
            <a:extLst>
              <a:ext uri="{FF2B5EF4-FFF2-40B4-BE49-F238E27FC236}">
                <a16:creationId xmlns:a16="http://schemas.microsoft.com/office/drawing/2014/main" id="{99C18383-8717-C85C-8B24-4EB6EA5BF8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270" y="535099"/>
            <a:ext cx="6401697" cy="1295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9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80DE66-10A4-9472-6374-C4C7DA748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A3E5D3-1F7D-F648-D08F-F59D8DFD4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0576AB-BB1D-9954-BA49-B99AAE65D9DB}"/>
              </a:ext>
            </a:extLst>
          </p:cNvPr>
          <p:cNvSpPr txBox="1">
            <a:spLocks/>
          </p:cNvSpPr>
          <p:nvPr/>
        </p:nvSpPr>
        <p:spPr>
          <a:xfrm>
            <a:off x="0" y="7911"/>
            <a:ext cx="9761220" cy="42975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Data Source: SCALE Weather Simulation Data*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37DC7-CE1E-0129-445F-944C5D960011}"/>
              </a:ext>
            </a:extLst>
          </p:cNvPr>
          <p:cNvSpPr txBox="1"/>
          <p:nvPr/>
        </p:nvSpPr>
        <p:spPr>
          <a:xfrm>
            <a:off x="135924" y="6488668"/>
            <a:ext cx="1061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MT" panose="020B0502020104020203" pitchFamily="34" charset="0"/>
              </a:rPr>
              <a:t>*</a:t>
            </a:r>
            <a:r>
              <a:rPr lang="en-US" dirty="0">
                <a:latin typeface="Gill Sans MT" panose="020B0502020104020203" pitchFamily="34" charset="0"/>
              </a:rPr>
              <a:t>Ref.) </a:t>
            </a:r>
            <a:r>
              <a:rPr lang="en-US" b="1" dirty="0">
                <a:latin typeface="Gill Sans MT" panose="020B0502020104020203" pitchFamily="34" charset="0"/>
              </a:rPr>
              <a:t>SCALE</a:t>
            </a:r>
            <a:r>
              <a:rPr lang="en-US" dirty="0">
                <a:latin typeface="Gill Sans MT" panose="020B0502020104020203" pitchFamily="34" charset="0"/>
              </a:rPr>
              <a:t>: </a:t>
            </a:r>
            <a:r>
              <a:rPr lang="en-US" i="0" dirty="0">
                <a:effectLst/>
                <a:latin typeface="Gill Sans MT" panose="020B0502020104020203" pitchFamily="34" charset="0"/>
              </a:rPr>
              <a:t>Scalable Computing for Advanced Library and Environment,  RIKEN, </a:t>
            </a:r>
            <a:r>
              <a:rPr lang="en-US" i="0" u="sng" dirty="0">
                <a:solidFill>
                  <a:srgbClr val="0000FF"/>
                </a:solidFill>
                <a:effectLst/>
                <a:latin typeface="Gill Sans MT" panose="020B0502020104020203" pitchFamily="34" charset="0"/>
              </a:rPr>
              <a:t>url: https://scale.riken.jp</a:t>
            </a:r>
            <a:endParaRPr lang="en-US" u="sng" dirty="0">
              <a:solidFill>
                <a:srgbClr val="0000FF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279721-D35C-0899-53A9-E09F83DE33B7}"/>
              </a:ext>
            </a:extLst>
          </p:cNvPr>
          <p:cNvGrpSpPr/>
          <p:nvPr/>
        </p:nvGrpSpPr>
        <p:grpSpPr>
          <a:xfrm>
            <a:off x="135924" y="648898"/>
            <a:ext cx="8883789" cy="2242160"/>
            <a:chOff x="123408" y="687243"/>
            <a:chExt cx="8113812" cy="20872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8FF6F6-05E5-787D-E1DA-8F00E194E395}"/>
                </a:ext>
              </a:extLst>
            </p:cNvPr>
            <p:cNvGrpSpPr/>
            <p:nvPr/>
          </p:nvGrpSpPr>
          <p:grpSpPr>
            <a:xfrm>
              <a:off x="123408" y="687243"/>
              <a:ext cx="8113812" cy="2087297"/>
              <a:chOff x="865255" y="1835823"/>
              <a:chExt cx="10531698" cy="25260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A2C4986-519A-3500-CC5F-F565CF06025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1213" y="2608350"/>
                    <a:ext cx="108892" cy="1410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23EBFE82-FBCF-2623-C8C9-5990899000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1213" y="2608350"/>
                    <a:ext cx="108892" cy="14104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1429" r="-114286" b="-1647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662520F-7F8F-9FA3-1D12-7BAD43B8C8A0}"/>
                  </a:ext>
                </a:extLst>
              </p:cNvPr>
              <p:cNvGrpSpPr/>
              <p:nvPr/>
            </p:nvGrpSpPr>
            <p:grpSpPr>
              <a:xfrm>
                <a:off x="865255" y="1835823"/>
                <a:ext cx="2805994" cy="2526015"/>
                <a:chOff x="1097266" y="1568313"/>
                <a:chExt cx="4065795" cy="3267231"/>
              </a:xfrm>
            </p:grpSpPr>
            <p:sp>
              <p:nvSpPr>
                <p:cNvPr id="28" name="Cloud 27">
                  <a:extLst>
                    <a:ext uri="{FF2B5EF4-FFF2-40B4-BE49-F238E27FC236}">
                      <a16:creationId xmlns:a16="http://schemas.microsoft.com/office/drawing/2014/main" id="{E809B179-001F-0C10-540C-1ABCEEE440CB}"/>
                    </a:ext>
                  </a:extLst>
                </p:cNvPr>
                <p:cNvSpPr/>
                <p:nvPr/>
              </p:nvSpPr>
              <p:spPr>
                <a:xfrm>
                  <a:off x="1810021" y="1751347"/>
                  <a:ext cx="2031564" cy="778730"/>
                </a:xfrm>
                <a:prstGeom prst="cloud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Arrow: Curved Right 90">
                  <a:extLst>
                    <a:ext uri="{FF2B5EF4-FFF2-40B4-BE49-F238E27FC236}">
                      <a16:creationId xmlns:a16="http://schemas.microsoft.com/office/drawing/2014/main" id="{C7558966-46B5-7447-0867-D983AD4658A9}"/>
                    </a:ext>
                  </a:extLst>
                </p:cNvPr>
                <p:cNvSpPr/>
                <p:nvPr/>
              </p:nvSpPr>
              <p:spPr>
                <a:xfrm>
                  <a:off x="1097266" y="2524891"/>
                  <a:ext cx="657101" cy="1380983"/>
                </a:xfrm>
                <a:prstGeom prst="curvedRightArrow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Arrow: Curved Left 91">
                  <a:extLst>
                    <a:ext uri="{FF2B5EF4-FFF2-40B4-BE49-F238E27FC236}">
                      <a16:creationId xmlns:a16="http://schemas.microsoft.com/office/drawing/2014/main" id="{C8CB7045-1F61-4619-B316-12046EDDA0B1}"/>
                    </a:ext>
                  </a:extLst>
                </p:cNvPr>
                <p:cNvSpPr/>
                <p:nvPr/>
              </p:nvSpPr>
              <p:spPr>
                <a:xfrm rot="10347881" flipH="1">
                  <a:off x="4428480" y="2326135"/>
                  <a:ext cx="734581" cy="1394245"/>
                </a:xfrm>
                <a:prstGeom prst="curvedLeftArrow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Sun 30">
                  <a:extLst>
                    <a:ext uri="{FF2B5EF4-FFF2-40B4-BE49-F238E27FC236}">
                      <a16:creationId xmlns:a16="http://schemas.microsoft.com/office/drawing/2014/main" id="{D65723AC-35FA-733D-F067-4C2613EE7700}"/>
                    </a:ext>
                  </a:extLst>
                </p:cNvPr>
                <p:cNvSpPr/>
                <p:nvPr/>
              </p:nvSpPr>
              <p:spPr>
                <a:xfrm>
                  <a:off x="3993425" y="1568313"/>
                  <a:ext cx="657101" cy="647999"/>
                </a:xfrm>
                <a:prstGeom prst="sun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95DB86A2-967E-AAF8-416E-4D601041D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53016" y="2522355"/>
                  <a:ext cx="291880" cy="581288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0443DD8-E44B-84CA-4E4E-03A9678490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82501" y="2570471"/>
                  <a:ext cx="268259" cy="533172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E5A6C2F3-C70E-9E87-DD03-A85FE18FA2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25458" y="2578184"/>
                  <a:ext cx="238402" cy="486081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B7F01DCC-AD00-58CB-7853-18DB638CDD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19513" y="2499616"/>
                  <a:ext cx="254213" cy="477162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6" name="Picture 35" descr="A cartoon of a farm&#10;&#10;Description automatically generated">
                  <a:extLst>
                    <a:ext uri="{FF2B5EF4-FFF2-40B4-BE49-F238E27FC236}">
                      <a16:creationId xmlns:a16="http://schemas.microsoft.com/office/drawing/2014/main" id="{0D4C4BFA-324F-DE32-8559-3F68EBEB99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10021" y="3460618"/>
                  <a:ext cx="2588552" cy="1374926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F51C6C86-BDA8-144C-2FD7-3DFFCF381EDD}"/>
                      </a:ext>
                    </a:extLst>
                  </p:cNvPr>
                  <p:cNvSpPr txBox="1"/>
                  <p:nvPr/>
                </p:nvSpPr>
                <p:spPr>
                  <a:xfrm>
                    <a:off x="5511943" y="2124275"/>
                    <a:ext cx="121850" cy="1975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E1C10B82-39E1-56CB-E8E1-AA74D1CB22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1943" y="2124275"/>
                    <a:ext cx="121850" cy="19756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6667" r="-86667" b="-8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DFC42CB-2842-BE03-7953-0A6B40DAD943}"/>
                      </a:ext>
                    </a:extLst>
                  </p:cNvPr>
                  <p:cNvSpPr txBox="1"/>
                  <p:nvPr/>
                </p:nvSpPr>
                <p:spPr>
                  <a:xfrm>
                    <a:off x="7218289" y="4206952"/>
                    <a:ext cx="108892" cy="1410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91B55523-4796-C66C-014A-99598F79F9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8289" y="4206952"/>
                    <a:ext cx="108892" cy="1410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71429" r="-114286" b="-1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F48D08E-D374-8D31-97A4-1132C46666C4}"/>
                      </a:ext>
                    </a:extLst>
                  </p:cNvPr>
                  <p:cNvSpPr txBox="1"/>
                  <p:nvPr/>
                </p:nvSpPr>
                <p:spPr>
                  <a:xfrm>
                    <a:off x="7533967" y="3306766"/>
                    <a:ext cx="110984" cy="1410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76FF2C8E-2E0B-646E-51DD-B8AB4F890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3967" y="3306766"/>
                    <a:ext cx="110984" cy="14104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00000" r="-150000" b="-2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4D5500C-2321-AC89-0F46-16B04842B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0584" y="3859455"/>
                <a:ext cx="1544106" cy="4885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4C425747-3BAC-47AE-398E-FA2E925FB98D}"/>
                  </a:ext>
                </a:extLst>
              </p:cNvPr>
              <p:cNvSpPr/>
              <p:nvPr/>
            </p:nvSpPr>
            <p:spPr>
              <a:xfrm rot="20832977">
                <a:off x="5436909" y="2503118"/>
                <a:ext cx="1857983" cy="1165219"/>
              </a:xfrm>
              <a:prstGeom prst="parallelogram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 w="12700"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C7E43A1-1870-BCBB-B33C-FDECB44A4B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4949" y="2369007"/>
                <a:ext cx="31271" cy="14904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9A5CE16-2D96-05F0-A1E4-4992BBF342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4949" y="3447809"/>
                <a:ext cx="1837982" cy="411646"/>
              </a:xfrm>
              <a:prstGeom prst="straightConnector1">
                <a:avLst/>
              </a:prstGeom>
              <a:ln>
                <a:prstDash val="sysDash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38373F2-3EF9-82C5-7924-27DA2BB76B82}"/>
                  </a:ext>
                </a:extLst>
              </p:cNvPr>
              <p:cNvSpPr/>
              <p:nvPr/>
            </p:nvSpPr>
            <p:spPr>
              <a:xfrm>
                <a:off x="9220136" y="2644804"/>
                <a:ext cx="2176817" cy="1214651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52DF411-6531-807F-58B5-2FFB50B4E7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1595" y="3387205"/>
                <a:ext cx="0" cy="6216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1E4D057-CB45-FFE5-748A-50772181EE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1595" y="4008836"/>
                <a:ext cx="59019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9463BBA-17CB-5270-9450-F8C1757EC397}"/>
                      </a:ext>
                    </a:extLst>
                  </p:cNvPr>
                  <p:cNvSpPr txBox="1"/>
                  <p:nvPr/>
                </p:nvSpPr>
                <p:spPr>
                  <a:xfrm>
                    <a:off x="8992061" y="3095374"/>
                    <a:ext cx="121850" cy="1975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11F5A071-15D3-72F5-B5CB-02ACDD071B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2061" y="3095374"/>
                    <a:ext cx="121850" cy="19756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66667" r="-86667" b="-8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35090EC-EB20-1CD0-A4E8-5BF0F5D0A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70937" y="3881560"/>
                    <a:ext cx="110984" cy="1410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AECEAB12-59BE-0FB4-43B2-5FB7BA51B1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70937" y="3881560"/>
                    <a:ext cx="110984" cy="14104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00000" r="-150000" b="-2352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Arrow: Right 87">
                <a:extLst>
                  <a:ext uri="{FF2B5EF4-FFF2-40B4-BE49-F238E27FC236}">
                    <a16:creationId xmlns:a16="http://schemas.microsoft.com/office/drawing/2014/main" id="{3BBE6025-CDEC-087C-9BFC-745AB2D2CB7B}"/>
                  </a:ext>
                </a:extLst>
              </p:cNvPr>
              <p:cNvSpPr/>
              <p:nvPr/>
            </p:nvSpPr>
            <p:spPr>
              <a:xfrm>
                <a:off x="4382532" y="3176009"/>
                <a:ext cx="590198" cy="293941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row: Right 88">
                <a:extLst>
                  <a:ext uri="{FF2B5EF4-FFF2-40B4-BE49-F238E27FC236}">
                    <a16:creationId xmlns:a16="http://schemas.microsoft.com/office/drawing/2014/main" id="{107DD83A-F5FB-B26B-D295-FA7F0B898210}"/>
                  </a:ext>
                </a:extLst>
              </p:cNvPr>
              <p:cNvSpPr/>
              <p:nvPr/>
            </p:nvSpPr>
            <p:spPr>
              <a:xfrm>
                <a:off x="8009299" y="3178865"/>
                <a:ext cx="590198" cy="293941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58ADEA-E358-3F69-67A2-151B66AA1851}"/>
                </a:ext>
              </a:extLst>
            </p:cNvPr>
            <p:cNvSpPr txBox="1"/>
            <p:nvPr/>
          </p:nvSpPr>
          <p:spPr>
            <a:xfrm>
              <a:off x="3999283" y="720173"/>
              <a:ext cx="499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673A5E-B2DB-153E-8690-05FDCA02B993}"/>
                </a:ext>
              </a:extLst>
            </p:cNvPr>
            <p:cNvSpPr txBox="1"/>
            <p:nvPr/>
          </p:nvSpPr>
          <p:spPr>
            <a:xfrm>
              <a:off x="7124606" y="887150"/>
              <a:ext cx="499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2D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ABCB4E3-6566-9F09-4CB2-ADBE2749DDAE}"/>
              </a:ext>
            </a:extLst>
          </p:cNvPr>
          <p:cNvSpPr txBox="1"/>
          <p:nvPr/>
        </p:nvSpPr>
        <p:spPr>
          <a:xfrm>
            <a:off x="6741023" y="2959479"/>
            <a:ext cx="3113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B0F0"/>
                </a:solidFill>
                <a:latin typeface="Gill Sans MT" panose="020B0502020104020203" pitchFamily="34" charset="0"/>
              </a:rPr>
              <a:t>Horizontal y</a:t>
            </a:r>
            <a:r>
              <a:rPr lang="en-US" sz="1500" dirty="0">
                <a:latin typeface="Gill Sans MT" panose="020B0502020104020203" pitchFamily="34" charset="0"/>
              </a:rPr>
              <a:t>-direction (</a:t>
            </a:r>
            <a:r>
              <a:rPr lang="en-US" sz="1500" b="1" dirty="0" err="1">
                <a:latin typeface="Gill Sans MT" panose="020B0502020104020203" pitchFamily="34" charset="0"/>
              </a:rPr>
              <a:t>data.V</a:t>
            </a:r>
            <a:r>
              <a:rPr lang="en-US" sz="1500" dirty="0">
                <a:latin typeface="Gill Sans MT" panose="020B05020201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MT" panose="020B0502020104020203" pitchFamily="34" charset="0"/>
              </a:rPr>
              <a:t>Distance </a:t>
            </a:r>
            <a:r>
              <a:rPr lang="en-US" sz="1500" dirty="0">
                <a:solidFill>
                  <a:srgbClr val="00B0F0"/>
                </a:solidFill>
                <a:latin typeface="Gill Sans MT" panose="020B0502020104020203" pitchFamily="34" charset="0"/>
              </a:rPr>
              <a:t>20 km</a:t>
            </a:r>
            <a:r>
              <a:rPr lang="en-US" sz="1500" dirty="0">
                <a:latin typeface="Gill Sans MT" panose="020B0502020104020203" pitchFamily="34" charset="0"/>
              </a:rPr>
              <a:t> with </a:t>
            </a:r>
            <a:r>
              <a:rPr lang="en-US" sz="1500" dirty="0">
                <a:solidFill>
                  <a:srgbClr val="00B0F0"/>
                </a:solidFill>
                <a:latin typeface="Gill Sans MT" panose="020B0502020104020203" pitchFamily="34" charset="0"/>
              </a:rPr>
              <a:t>40 grids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1058E4-0456-DD56-7FC4-81720AC96328}"/>
              </a:ext>
            </a:extLst>
          </p:cNvPr>
          <p:cNvSpPr txBox="1"/>
          <p:nvPr/>
        </p:nvSpPr>
        <p:spPr>
          <a:xfrm>
            <a:off x="9504093" y="1366972"/>
            <a:ext cx="2032131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2"/>
                </a:solidFill>
                <a:latin typeface="Gill Sans MT" panose="020B0502020104020203" pitchFamily="34" charset="0"/>
              </a:rPr>
              <a:t>Vertical z</a:t>
            </a:r>
            <a:r>
              <a:rPr lang="en-US" sz="1500" dirty="0">
                <a:latin typeface="Gill Sans MT" panose="020B0502020104020203" pitchFamily="34" charset="0"/>
              </a:rPr>
              <a:t>-direction</a:t>
            </a:r>
          </a:p>
          <a:p>
            <a:r>
              <a:rPr lang="en-US" sz="1500" dirty="0">
                <a:latin typeface="Gill Sans MT" panose="020B0502020104020203" pitchFamily="34" charset="0"/>
              </a:rPr>
              <a:t>          (</a:t>
            </a:r>
            <a:r>
              <a:rPr lang="en-US" sz="1500" b="1" dirty="0" err="1">
                <a:latin typeface="Gill Sans MT" panose="020B0502020104020203" pitchFamily="34" charset="0"/>
              </a:rPr>
              <a:t>data.W</a:t>
            </a:r>
            <a:r>
              <a:rPr lang="en-US" sz="1500" b="1" dirty="0">
                <a:latin typeface="Gill Sans MT" panose="020B05020201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MT" panose="020B0502020104020203" pitchFamily="34" charset="0"/>
              </a:rPr>
              <a:t>Distance </a:t>
            </a:r>
            <a:r>
              <a:rPr lang="en-US" sz="1500" dirty="0">
                <a:solidFill>
                  <a:schemeClr val="accent2"/>
                </a:solidFill>
                <a:latin typeface="Gill Sans MT" panose="020B0502020104020203" pitchFamily="34" charset="0"/>
              </a:rPr>
              <a:t>20 km </a:t>
            </a:r>
            <a:r>
              <a:rPr lang="en-US" sz="1500" dirty="0">
                <a:latin typeface="Gill Sans MT" panose="020B0502020104020203" pitchFamily="34" charset="0"/>
              </a:rPr>
              <a:t>with </a:t>
            </a:r>
            <a:r>
              <a:rPr lang="en-US" sz="1500" dirty="0">
                <a:solidFill>
                  <a:schemeClr val="accent2"/>
                </a:solidFill>
                <a:latin typeface="Gill Sans MT" panose="020B0502020104020203" pitchFamily="34" charset="0"/>
              </a:rPr>
              <a:t>97 grids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4BB01E55-02D9-3D10-4707-D8DD5C6DBFD4}"/>
              </a:ext>
            </a:extLst>
          </p:cNvPr>
          <p:cNvSpPr/>
          <p:nvPr/>
        </p:nvSpPr>
        <p:spPr>
          <a:xfrm>
            <a:off x="9096061" y="1324746"/>
            <a:ext cx="221942" cy="1157668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65C76C16-3DE2-A2BD-24B0-74F13C96E9BE}"/>
              </a:ext>
            </a:extLst>
          </p:cNvPr>
          <p:cNvSpPr/>
          <p:nvPr/>
        </p:nvSpPr>
        <p:spPr>
          <a:xfrm rot="5400000">
            <a:off x="7985793" y="1872435"/>
            <a:ext cx="286608" cy="1887479"/>
          </a:xfrm>
          <a:prstGeom prst="righ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0DB706-53BB-3AD3-5675-2EC26C6640B8}"/>
              </a:ext>
            </a:extLst>
          </p:cNvPr>
          <p:cNvSpPr txBox="1"/>
          <p:nvPr/>
        </p:nvSpPr>
        <p:spPr>
          <a:xfrm>
            <a:off x="9761220" y="2917848"/>
            <a:ext cx="1959191" cy="64633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y-z plane:</a:t>
            </a:r>
          </a:p>
          <a:p>
            <a:r>
              <a:rPr lang="en-US" sz="1600" dirty="0">
                <a:solidFill>
                  <a:srgbClr val="00B0F0"/>
                </a:solidFill>
                <a:latin typeface="Gill Sans MT" panose="020B0502020104020203" pitchFamily="34" charset="0"/>
              </a:rPr>
              <a:t>40</a:t>
            </a:r>
            <a:r>
              <a:rPr lang="en-US" sz="1600" dirty="0">
                <a:latin typeface="Gill Sans MT" panose="020B0502020104020203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Gill Sans MT" panose="020B0502020104020203" pitchFamily="34" charset="0"/>
              </a:rPr>
              <a:t>x</a:t>
            </a:r>
            <a:r>
              <a:rPr lang="en-US" altLang="zh-CN" sz="1600" dirty="0">
                <a:latin typeface="Gill Sans MT" panose="020B0502020104020203" pitchFamily="34" charset="0"/>
              </a:rPr>
              <a:t> </a:t>
            </a:r>
            <a:r>
              <a:rPr lang="en-US" altLang="zh-CN" sz="1600" dirty="0">
                <a:solidFill>
                  <a:schemeClr val="accent2"/>
                </a:solidFill>
                <a:latin typeface="Gill Sans MT" panose="020B0502020104020203" pitchFamily="34" charset="0"/>
              </a:rPr>
              <a:t>97</a:t>
            </a:r>
            <a:r>
              <a:rPr lang="en-US" altLang="zh-CN" sz="1600" dirty="0">
                <a:latin typeface="Gill Sans MT" panose="020B0502020104020203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Gill Sans MT" panose="020B0502020104020203" pitchFamily="34" charset="0"/>
              </a:rPr>
              <a:t>= </a:t>
            </a:r>
            <a:r>
              <a:rPr lang="en-US" altLang="zh-CN" sz="1600" b="1" dirty="0">
                <a:solidFill>
                  <a:schemeClr val="tx1"/>
                </a:solidFill>
                <a:latin typeface="Gill Sans MT" panose="020B0502020104020203" pitchFamily="34" charset="0"/>
              </a:rPr>
              <a:t>3880</a:t>
            </a:r>
            <a:r>
              <a:rPr lang="en-US" altLang="zh-CN" sz="1600" dirty="0">
                <a:solidFill>
                  <a:schemeClr val="tx1"/>
                </a:solidFill>
                <a:latin typeface="Gill Sans MT" panose="020B0502020104020203" pitchFamily="34" charset="0"/>
              </a:rPr>
              <a:t> grids</a:t>
            </a:r>
            <a:endParaRPr lang="en-US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4C0870-D99E-F11B-606B-FA53574CB1C1}"/>
              </a:ext>
            </a:extLst>
          </p:cNvPr>
          <p:cNvSpPr txBox="1"/>
          <p:nvPr/>
        </p:nvSpPr>
        <p:spPr>
          <a:xfrm>
            <a:off x="6991117" y="4323511"/>
            <a:ext cx="4684409" cy="144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Gill Sans MT" panose="020B0502020104020203" pitchFamily="34" charset="0"/>
              </a:rPr>
              <a:t>SCALE </a:t>
            </a:r>
            <a:r>
              <a:rPr lang="en-US" dirty="0">
                <a:latin typeface="Gill Sans MT" panose="020B0502020104020203" pitchFamily="34" charset="0"/>
              </a:rPr>
              <a:t>Weather dynamics Simulation</a:t>
            </a:r>
            <a:endParaRPr lang="en-US" sz="1200" dirty="0">
              <a:latin typeface="Gill Sans MT" panose="020B0502020104020203" pitchFamily="34" charset="0"/>
            </a:endParaRPr>
          </a:p>
          <a:p>
            <a:endParaRPr lang="en-US" sz="800" b="1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Time unit</a:t>
            </a:r>
            <a:r>
              <a:rPr lang="en-US" b="1" dirty="0">
                <a:latin typeface="Gill Sans MT" panose="020B0502020104020203" pitchFamily="34" charset="0"/>
              </a:rPr>
              <a:t>: </a:t>
            </a:r>
            <a:r>
              <a:rPr lang="en-US" dirty="0">
                <a:latin typeface="Gill Sans MT" panose="020B0502020104020203" pitchFamily="34" charset="0"/>
              </a:rPr>
              <a:t>30 sec. ( or 0.5 min) per iteration</a:t>
            </a:r>
          </a:p>
          <a:p>
            <a:endParaRPr lang="en-US" sz="8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Original data </a:t>
            </a:r>
            <a:r>
              <a:rPr lang="en-US" b="1" dirty="0">
                <a:latin typeface="Gill Sans MT" panose="020B0502020104020203" pitchFamily="34" charset="0"/>
              </a:rPr>
              <a:t>: </a:t>
            </a:r>
          </a:p>
          <a:p>
            <a:r>
              <a:rPr lang="en-US" b="1" dirty="0">
                <a:latin typeface="Gill Sans MT" panose="020B0502020104020203" pitchFamily="34" charset="0"/>
              </a:rPr>
              <a:t>    </a:t>
            </a:r>
            <a:r>
              <a:rPr lang="en-US" b="1" i="1" dirty="0">
                <a:latin typeface="Gill Sans MT" panose="020B0502020104020203" pitchFamily="34" charset="0"/>
              </a:rPr>
              <a:t>N</a:t>
            </a:r>
            <a:r>
              <a:rPr lang="en-US" b="1" dirty="0">
                <a:latin typeface="Gill Sans MT" panose="020B0502020104020203" pitchFamily="34" charset="0"/>
              </a:rPr>
              <a:t>=121 snapshots</a:t>
            </a:r>
            <a:r>
              <a:rPr lang="en-US" dirty="0">
                <a:latin typeface="Gill Sans MT" panose="020B0502020104020203" pitchFamily="34" charset="0"/>
              </a:rPr>
              <a:t> (1-hour)</a:t>
            </a:r>
            <a:r>
              <a:rPr lang="en-US" altLang="zh-CN" dirty="0">
                <a:latin typeface="Gill Sans MT" panose="020B0502020104020203" pitchFamily="34" charset="0"/>
              </a:rPr>
              <a:t> </a:t>
            </a:r>
            <a:r>
              <a:rPr lang="en-US" b="1" dirty="0">
                <a:latin typeface="Gill Sans MT" panose="020B0502020104020203" pitchFamily="34" charset="0"/>
              </a:rPr>
              <a:t>and 3380 grids</a:t>
            </a:r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53952DC4-E083-2E60-3E35-D5002F82B4DD}"/>
              </a:ext>
            </a:extLst>
          </p:cNvPr>
          <p:cNvSpPr/>
          <p:nvPr/>
        </p:nvSpPr>
        <p:spPr>
          <a:xfrm>
            <a:off x="9019713" y="3728621"/>
            <a:ext cx="630314" cy="43500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49" name="Picture 48" descr="A graph of a graph&#10;&#10;Description automatically generated">
            <a:extLst>
              <a:ext uri="{FF2B5EF4-FFF2-40B4-BE49-F238E27FC236}">
                <a16:creationId xmlns:a16="http://schemas.microsoft.com/office/drawing/2014/main" id="{C4D415EB-FE8F-C92B-4F02-3BA35D5CDF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1" y="3199506"/>
            <a:ext cx="5668278" cy="3220516"/>
          </a:xfrm>
          <a:prstGeom prst="rect">
            <a:avLst/>
          </a:prstGeom>
        </p:spPr>
      </p:pic>
      <p:sp>
        <p:nvSpPr>
          <p:cNvPr id="50" name="Down Arrow 49">
            <a:extLst>
              <a:ext uri="{FF2B5EF4-FFF2-40B4-BE49-F238E27FC236}">
                <a16:creationId xmlns:a16="http://schemas.microsoft.com/office/drawing/2014/main" id="{DD1454A0-E549-3207-8F49-68025DCC26E3}"/>
              </a:ext>
            </a:extLst>
          </p:cNvPr>
          <p:cNvSpPr/>
          <p:nvPr/>
        </p:nvSpPr>
        <p:spPr>
          <a:xfrm rot="5400000">
            <a:off x="6208363" y="4967781"/>
            <a:ext cx="630314" cy="43500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4542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 animBg="1"/>
      <p:bldP spid="42" grpId="0" animBg="1"/>
      <p:bldP spid="43" grpId="0" animBg="1"/>
      <p:bldP spid="46" grpId="0" animBg="1"/>
      <p:bldP spid="47" grpId="0" animBg="1"/>
      <p:bldP spid="48" grpId="0" animBg="1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5EAE49-1FF8-2B96-DBC8-2A0FFEFB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E5F4AA-50E8-86F3-057F-C4791285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203F44-48CF-4A29-A445-04149B68FC38}"/>
              </a:ext>
            </a:extLst>
          </p:cNvPr>
          <p:cNvSpPr txBox="1">
            <a:spLocks/>
          </p:cNvSpPr>
          <p:nvPr/>
        </p:nvSpPr>
        <p:spPr>
          <a:xfrm>
            <a:off x="0" y="7912"/>
            <a:ext cx="12041579" cy="41269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>
                <a:solidFill>
                  <a:schemeClr val="bg1"/>
                </a:solidFill>
                <a:latin typeface="Gill Sans MT" panose="020B0502020104020203" pitchFamily="34" charset="0"/>
              </a:rPr>
              <a:t>Data Fields: Vorticity Magnitude, Humidity Ratio, Precipitation</a:t>
            </a:r>
          </a:p>
        </p:txBody>
      </p:sp>
      <p:pic>
        <p:nvPicPr>
          <p:cNvPr id="5" name="Picture 4" descr="A graph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225ACEE6-5B31-D5EA-8AD1-827F5689A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3232"/>
            <a:ext cx="3657394" cy="2743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76583E-8D44-4529-4F97-71D7E4F390B2}"/>
              </a:ext>
            </a:extLst>
          </p:cNvPr>
          <p:cNvSpPr txBox="1"/>
          <p:nvPr/>
        </p:nvSpPr>
        <p:spPr>
          <a:xfrm>
            <a:off x="3657394" y="4005751"/>
            <a:ext cx="8043611" cy="255454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tx1"/>
                </a:solidFill>
                <a:latin typeface="Gill Sans MT" panose="020B0502020104020203" pitchFamily="34" charset="0"/>
              </a:rPr>
              <a:t>What we intend to do: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77"/>
              </a:rPr>
              <a:t>Extract </a:t>
            </a:r>
            <a:r>
              <a:rPr lang="en-US" sz="3200" i="1" u="sng" dirty="0">
                <a:solidFill>
                  <a:srgbClr val="C00000"/>
                </a:solidFill>
                <a:latin typeface="Gill Sans MT" panose="020B0502020104020203" pitchFamily="34" charset="77"/>
              </a:rPr>
              <a:t>dominant transient modes </a:t>
            </a:r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77"/>
              </a:rPr>
              <a:t>with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77"/>
              </a:rPr>
              <a:t> structures from weather simulations across ‘</a:t>
            </a:r>
            <a:r>
              <a:rPr lang="en-US" sz="3200" i="1" dirty="0">
                <a:solidFill>
                  <a:schemeClr val="tx1"/>
                </a:solidFill>
                <a:latin typeface="Gill Sans MT" panose="020B0502020104020203" pitchFamily="34" charset="77"/>
              </a:rPr>
              <a:t>different observable data spaces</a:t>
            </a:r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77"/>
              </a:rPr>
              <a:t>’ to reveal </a:t>
            </a:r>
            <a:r>
              <a:rPr lang="en-US" sz="3200" i="1" dirty="0">
                <a:solidFill>
                  <a:srgbClr val="7030A0"/>
                </a:solidFill>
                <a:latin typeface="Gill Sans MT" panose="020B0502020104020203" pitchFamily="34" charset="77"/>
              </a:rPr>
              <a:t>growth or decay </a:t>
            </a:r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77"/>
              </a:rPr>
              <a:t>of heavy rainfall (precipitation)</a:t>
            </a:r>
            <a:endParaRPr lang="en-US" sz="3200" b="1" i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7" name="Picture 6" descr="A graph of a graph showing a number of different colored lines&#10;&#10;Description automatically generated">
            <a:extLst>
              <a:ext uri="{FF2B5EF4-FFF2-40B4-BE49-F238E27FC236}">
                <a16:creationId xmlns:a16="http://schemas.microsoft.com/office/drawing/2014/main" id="{77C427A0-A826-B23D-0908-1C41FCB71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85" y="649226"/>
            <a:ext cx="3663706" cy="2747780"/>
          </a:xfrm>
          <a:prstGeom prst="rect">
            <a:avLst/>
          </a:prstGeom>
        </p:spPr>
      </p:pic>
      <p:pic>
        <p:nvPicPr>
          <p:cNvPr id="8" name="Picture 7" descr="A comparison of a blue and red chart&#10;&#10;Description automatically generated with medium confidence">
            <a:extLst>
              <a:ext uri="{FF2B5EF4-FFF2-40B4-BE49-F238E27FC236}">
                <a16:creationId xmlns:a16="http://schemas.microsoft.com/office/drawing/2014/main" id="{1D14B1E4-320B-2BF8-040D-8FE2718E0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63" y="585237"/>
            <a:ext cx="3471015" cy="28437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96581F-7028-8707-99D3-44C1FAB156B1}"/>
              </a:ext>
            </a:extLst>
          </p:cNvPr>
          <p:cNvSpPr txBox="1"/>
          <p:nvPr/>
        </p:nvSpPr>
        <p:spPr>
          <a:xfrm>
            <a:off x="112890" y="3526863"/>
            <a:ext cx="365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Gill Sans MT" panose="020B0502020104020203" pitchFamily="34" charset="0"/>
              </a:rPr>
              <a:t>?:Warm bubble-like structure</a:t>
            </a:r>
            <a:endParaRPr lang="en-JP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343119-C4D0-9304-D495-19A9D4CB6A1F}"/>
              </a:ext>
            </a:extLst>
          </p:cNvPr>
          <p:cNvSpPr txBox="1"/>
          <p:nvPr/>
        </p:nvSpPr>
        <p:spPr>
          <a:xfrm>
            <a:off x="4492977" y="3583900"/>
            <a:ext cx="713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Gill Sans MT" panose="020B0502020104020203" pitchFamily="34" charset="0"/>
              </a:rPr>
              <a:t>Precipitation in 3D and 2D that </a:t>
            </a:r>
            <a:r>
              <a:rPr lang="en-US" dirty="0">
                <a:latin typeface="Gill Sans MT" panose="020B0502020104020203" pitchFamily="34" charset="0"/>
              </a:rPr>
              <a:t>is </a:t>
            </a:r>
            <a:r>
              <a:rPr lang="en-US" sz="1800" dirty="0">
                <a:latin typeface="Gill Sans MT" panose="020B0502020104020203" pitchFamily="34" charset="0"/>
              </a:rPr>
              <a:t>closely related to bubble-like structures</a:t>
            </a:r>
            <a:endParaRPr lang="en-JP" dirty="0"/>
          </a:p>
        </p:txBody>
      </p:sp>
      <p:pic>
        <p:nvPicPr>
          <p:cNvPr id="11" name="Picture 10" descr="A blue square with red and blue lines&#10;&#10;Description automatically generated">
            <a:extLst>
              <a:ext uri="{FF2B5EF4-FFF2-40B4-BE49-F238E27FC236}">
                <a16:creationId xmlns:a16="http://schemas.microsoft.com/office/drawing/2014/main" id="{A3021C98-0A28-ECF0-A972-95F7DF8E5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593623"/>
            <a:ext cx="3811979" cy="285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7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79B20D-399F-7DFA-F23E-E0F8F0C2B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E81B1-192E-AC03-63C8-8A1336AA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DFB2663-53D5-67BD-14E6-F5C0AEFE012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1425287" cy="4297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>
                <a:solidFill>
                  <a:srgbClr val="002060"/>
                </a:solidFill>
                <a:latin typeface="Gill Sans MT" panose="020B0502020104020203" pitchFamily="34" charset="0"/>
              </a:rPr>
              <a:t>Partially Original Snapshots: Warm Bubble-Like Patterns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782B26-08B9-621D-88FD-068548BB9C0C}"/>
              </a:ext>
            </a:extLst>
          </p:cNvPr>
          <p:cNvGrpSpPr/>
          <p:nvPr/>
        </p:nvGrpSpPr>
        <p:grpSpPr>
          <a:xfrm>
            <a:off x="295255" y="451294"/>
            <a:ext cx="10884935" cy="6406706"/>
            <a:chOff x="295255" y="451294"/>
            <a:chExt cx="10934178" cy="6406706"/>
          </a:xfrm>
        </p:grpSpPr>
        <p:pic>
          <p:nvPicPr>
            <p:cNvPr id="6" name="Picture 5" descr="A blue square with red and blue squares&#10;&#10;AI-generated content may be incorrect.">
              <a:extLst>
                <a:ext uri="{FF2B5EF4-FFF2-40B4-BE49-F238E27FC236}">
                  <a16:creationId xmlns:a16="http://schemas.microsoft.com/office/drawing/2014/main" id="{BDB68104-3727-4F5E-DA8B-0DB5E3C6A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64" y="475836"/>
              <a:ext cx="2829813" cy="211562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 descr="A blue and red graph&#10;&#10;AI-generated content may be incorrect.">
              <a:extLst>
                <a:ext uri="{FF2B5EF4-FFF2-40B4-BE49-F238E27FC236}">
                  <a16:creationId xmlns:a16="http://schemas.microsoft.com/office/drawing/2014/main" id="{928CB957-78EF-F643-0436-AC3501D56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277" y="497380"/>
              <a:ext cx="2732819" cy="204310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2" name="Picture 11" descr="A blue square with red and white lines&#10;&#10;AI-generated content may be incorrect.">
              <a:extLst>
                <a:ext uri="{FF2B5EF4-FFF2-40B4-BE49-F238E27FC236}">
                  <a16:creationId xmlns:a16="http://schemas.microsoft.com/office/drawing/2014/main" id="{8A0C1595-A15F-4566-6630-F51EAFFA2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5503" y="478732"/>
              <a:ext cx="2732819" cy="204310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4" name="Picture 13" descr="A blue and orange graph&#10;&#10;AI-generated content may be incorrect.">
              <a:extLst>
                <a:ext uri="{FF2B5EF4-FFF2-40B4-BE49-F238E27FC236}">
                  <a16:creationId xmlns:a16="http://schemas.microsoft.com/office/drawing/2014/main" id="{B109C291-E3B3-2D3B-C370-18C6F00E4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8960" y="451294"/>
              <a:ext cx="2829813" cy="2115622"/>
            </a:xfrm>
            <a:prstGeom prst="rect">
              <a:avLst/>
            </a:prstGeom>
          </p:spPr>
        </p:pic>
        <p:pic>
          <p:nvPicPr>
            <p:cNvPr id="16" name="Picture 15" descr="A blue and red graph&#10;&#10;AI-generated content may be incorrect.">
              <a:extLst>
                <a:ext uri="{FF2B5EF4-FFF2-40B4-BE49-F238E27FC236}">
                  <a16:creationId xmlns:a16="http://schemas.microsoft.com/office/drawing/2014/main" id="{C33CD5B2-BB9D-BEFC-2210-BB163E48C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85" y="2600757"/>
              <a:ext cx="2829813" cy="2115622"/>
            </a:xfrm>
            <a:prstGeom prst="rect">
              <a:avLst/>
            </a:prstGeom>
          </p:spPr>
        </p:pic>
        <p:pic>
          <p:nvPicPr>
            <p:cNvPr id="18" name="Picture 17" descr="A blue and red graph&#10;&#10;AI-generated content may be incorrect.">
              <a:extLst>
                <a:ext uri="{FF2B5EF4-FFF2-40B4-BE49-F238E27FC236}">
                  <a16:creationId xmlns:a16="http://schemas.microsoft.com/office/drawing/2014/main" id="{5D107A43-548A-A98E-C9CA-E222F289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5914" y="2570989"/>
              <a:ext cx="2800227" cy="2093503"/>
            </a:xfrm>
            <a:prstGeom prst="rect">
              <a:avLst/>
            </a:prstGeom>
          </p:spPr>
        </p:pic>
        <p:pic>
          <p:nvPicPr>
            <p:cNvPr id="20" name="Picture 19" descr="A blue square with white and red lines&#10;&#10;AI-generated content may be incorrect.">
              <a:extLst>
                <a:ext uri="{FF2B5EF4-FFF2-40B4-BE49-F238E27FC236}">
                  <a16:creationId xmlns:a16="http://schemas.microsoft.com/office/drawing/2014/main" id="{203C2E3D-B851-99A9-3F4C-C80FDEB4D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800" y="2572774"/>
              <a:ext cx="2800227" cy="2093503"/>
            </a:xfrm>
            <a:prstGeom prst="rect">
              <a:avLst/>
            </a:prstGeom>
          </p:spPr>
        </p:pic>
        <p:pic>
          <p:nvPicPr>
            <p:cNvPr id="22" name="Picture 21" descr="A blue and red graph&#10;&#10;AI-generated content may be incorrect.">
              <a:extLst>
                <a:ext uri="{FF2B5EF4-FFF2-40B4-BE49-F238E27FC236}">
                  <a16:creationId xmlns:a16="http://schemas.microsoft.com/office/drawing/2014/main" id="{9FFD6854-A68A-4CE8-44AC-BA409C590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55" y="4686611"/>
              <a:ext cx="2851641" cy="2131941"/>
            </a:xfrm>
            <a:prstGeom prst="rect">
              <a:avLst/>
            </a:prstGeom>
          </p:spPr>
        </p:pic>
        <p:pic>
          <p:nvPicPr>
            <p:cNvPr id="24" name="Picture 23" descr="A blue and red graph&#10;&#10;AI-generated content may be incorrect.">
              <a:extLst>
                <a:ext uri="{FF2B5EF4-FFF2-40B4-BE49-F238E27FC236}">
                  <a16:creationId xmlns:a16="http://schemas.microsoft.com/office/drawing/2014/main" id="{8B759BF9-779C-BCDF-070F-7CACCFDD3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5573" y="4764498"/>
              <a:ext cx="2800226" cy="2093502"/>
            </a:xfrm>
            <a:prstGeom prst="rect">
              <a:avLst/>
            </a:prstGeom>
          </p:spPr>
        </p:pic>
        <p:pic>
          <p:nvPicPr>
            <p:cNvPr id="26" name="Picture 25" descr="A blue and red graph&#10;&#10;AI-generated content may be incorrect.">
              <a:extLst>
                <a:ext uri="{FF2B5EF4-FFF2-40B4-BE49-F238E27FC236}">
                  <a16:creationId xmlns:a16="http://schemas.microsoft.com/office/drawing/2014/main" id="{9DB277A9-B955-E57C-832D-8458DE388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800" y="4725040"/>
              <a:ext cx="2800226" cy="2093502"/>
            </a:xfrm>
            <a:prstGeom prst="rect">
              <a:avLst/>
            </a:prstGeom>
          </p:spPr>
        </p:pic>
        <p:pic>
          <p:nvPicPr>
            <p:cNvPr id="28" name="Picture 27" descr="A blue chart with white lines&#10;&#10;AI-generated content may be incorrect.">
              <a:extLst>
                <a:ext uri="{FF2B5EF4-FFF2-40B4-BE49-F238E27FC236}">
                  <a16:creationId xmlns:a16="http://schemas.microsoft.com/office/drawing/2014/main" id="{5277871A-0308-4F9E-C356-9989CCD76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9619" y="2561298"/>
              <a:ext cx="2829814" cy="211562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C632C1-41DA-7DB8-A8F2-DDC035547619}"/>
              </a:ext>
            </a:extLst>
          </p:cNvPr>
          <p:cNvSpPr txBox="1"/>
          <p:nvPr/>
        </p:nvSpPr>
        <p:spPr>
          <a:xfrm>
            <a:off x="8362464" y="4905376"/>
            <a:ext cx="32470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Intuitively, a </a:t>
            </a:r>
            <a:r>
              <a:rPr lang="en-US" sz="2800" b="1" i="1" dirty="0">
                <a:solidFill>
                  <a:srgbClr val="FF0000"/>
                </a:solidFill>
                <a:latin typeface="Gill Sans MT" panose="020B0502020104020203" pitchFamily="34" charset="77"/>
              </a:rPr>
              <a:t>warm-bubble-like pattern </a:t>
            </a:r>
            <a:r>
              <a:rPr lang="en-US" sz="2800" dirty="0">
                <a:latin typeface="Gill Sans MT" panose="020B0502020104020203" pitchFamily="34" charset="77"/>
              </a:rPr>
              <a:t>goes upward…</a:t>
            </a:r>
            <a:endParaRPr lang="en-JP" sz="2800" dirty="0">
              <a:solidFill>
                <a:srgbClr val="FF0000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42705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1A847C-DF3E-CB2C-48E0-E5EE7D88A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E73AB5-04D8-0353-661F-2B9DE8740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14D1B2E-EB31-418E-80E4-C259948D82A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507F3D-6DA7-FD63-F1E2-80592F597322}"/>
              </a:ext>
            </a:extLst>
          </p:cNvPr>
          <p:cNvSpPr txBox="1">
            <a:spLocks/>
          </p:cNvSpPr>
          <p:nvPr/>
        </p:nvSpPr>
        <p:spPr>
          <a:xfrm>
            <a:off x="0" y="7911"/>
            <a:ext cx="9761220" cy="4297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>
                <a:solidFill>
                  <a:srgbClr val="002060"/>
                </a:solidFill>
                <a:latin typeface="Gill Sans MT" panose="020B0502020104020203" pitchFamily="34" charset="0"/>
              </a:rPr>
              <a:t>Roadmap of Bubble-like Pattern Extraction</a:t>
            </a:r>
          </a:p>
        </p:txBody>
      </p:sp>
      <p:pic>
        <p:nvPicPr>
          <p:cNvPr id="5" name="Picture 4" descr="A blue square with red and blue lines&#10;&#10;Description automatically generated">
            <a:extLst>
              <a:ext uri="{FF2B5EF4-FFF2-40B4-BE49-F238E27FC236}">
                <a16:creationId xmlns:a16="http://schemas.microsoft.com/office/drawing/2014/main" id="{BDFDF7C7-0B72-8267-0E26-A301C9C79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3" y="2056699"/>
            <a:ext cx="3257860" cy="244339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1B4F8D-AAC9-AA8A-6D23-BAFEE6EC453B}"/>
                  </a:ext>
                </a:extLst>
              </p:cNvPr>
              <p:cNvSpPr txBox="1"/>
              <p:nvPr/>
            </p:nvSpPr>
            <p:spPr>
              <a:xfrm>
                <a:off x="3537006" y="5403454"/>
                <a:ext cx="4583476" cy="43883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m:rPr>
                          <m:lit/>
                        </m:rPr>
                        <a:rPr lang="en-US" altLang="zh-CN" sz="20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and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  <m:sup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lit/>
                        </m:rP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m:rPr>
                          <m:lit/>
                        </m:rP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1B4F8D-AAC9-AA8A-6D23-BAFEE6EC4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006" y="5403454"/>
                <a:ext cx="4583476" cy="438838"/>
              </a:xfrm>
              <a:prstGeom prst="rect">
                <a:avLst/>
              </a:prstGeom>
              <a:blipFill>
                <a:blip r:embed="rId3"/>
                <a:stretch>
                  <a:fillRect l="-276" b="-1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space and space&#10;&#10;AI-generated content may be incorrect.">
            <a:extLst>
              <a:ext uri="{FF2B5EF4-FFF2-40B4-BE49-F238E27FC236}">
                <a16:creationId xmlns:a16="http://schemas.microsoft.com/office/drawing/2014/main" id="{080C9AC4-0C3C-94C2-66AB-4159A40E6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41" y="1996877"/>
            <a:ext cx="3844309" cy="2478449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BECE7-2D57-4D8C-878E-59CBE971B451}"/>
                  </a:ext>
                </a:extLst>
              </p:cNvPr>
              <p:cNvSpPr txBox="1"/>
              <p:nvPr/>
            </p:nvSpPr>
            <p:spPr>
              <a:xfrm>
                <a:off x="436880" y="5098601"/>
                <a:ext cx="2367571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eqArr>
                                    <m:eqArr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eqAr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eqAr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eqArr>
                                    <m:eqArr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eqAr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eqAr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eqArr>
                                    <m:eqArr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eqAr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BECE7-2D57-4D8C-878E-59CBE971B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" y="5098601"/>
                <a:ext cx="2367571" cy="1179105"/>
              </a:xfrm>
              <a:prstGeom prst="rect">
                <a:avLst/>
              </a:prstGeom>
              <a:blipFill>
                <a:blip r:embed="rId5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93787AFB-3E23-8A66-9249-F6F8A2011E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128" y="812519"/>
            <a:ext cx="3961732" cy="2488360"/>
          </a:xfrm>
          <a:prstGeom prst="rect">
            <a:avLst/>
          </a:prstGeom>
          <a:noFill/>
        </p:spPr>
      </p:pic>
      <p:pic>
        <p:nvPicPr>
          <p:cNvPr id="14" name="Picture 13" descr="A graph showing a graph of a model reduction&#10;&#10;Description automatically generated">
            <a:extLst>
              <a:ext uri="{FF2B5EF4-FFF2-40B4-BE49-F238E27FC236}">
                <a16:creationId xmlns:a16="http://schemas.microsoft.com/office/drawing/2014/main" id="{59462BAA-59A7-0BAB-419A-D6A4DA716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918" y="3429000"/>
            <a:ext cx="3575772" cy="1886238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E691AA-0041-D0A4-71CA-B98A81FD4771}"/>
              </a:ext>
            </a:extLst>
          </p:cNvPr>
          <p:cNvSpPr txBox="1"/>
          <p:nvPr/>
        </p:nvSpPr>
        <p:spPr>
          <a:xfrm>
            <a:off x="8587617" y="5354923"/>
            <a:ext cx="2766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dirty="0">
                <a:latin typeface="Gill Sans MT" panose="020B0502020104020203" pitchFamily="34" charset="77"/>
                <a:cs typeface="Gigi" panose="020F0502020204030204" pitchFamily="34" charset="0"/>
              </a:rPr>
              <a:t>Balance Accuracy </a:t>
            </a:r>
          </a:p>
          <a:p>
            <a:r>
              <a:rPr lang="en-JP" sz="2800" dirty="0">
                <a:latin typeface="Gill Sans MT" panose="020B0502020104020203" pitchFamily="34" charset="77"/>
                <a:cs typeface="Gigi" panose="020F0502020204030204" pitchFamily="34" charset="0"/>
              </a:rPr>
              <a:t>&amp; Complexity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D98D9-8DC5-694C-44D8-5A4AA732572E}"/>
              </a:ext>
            </a:extLst>
          </p:cNvPr>
          <p:cNvSpPr/>
          <p:nvPr/>
        </p:nvSpPr>
        <p:spPr>
          <a:xfrm rot="2596172">
            <a:off x="5762146" y="2311203"/>
            <a:ext cx="1014124" cy="207912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noFill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75A8C8-5233-FEBB-8C3D-617EF85169AE}"/>
              </a:ext>
            </a:extLst>
          </p:cNvPr>
          <p:cNvCxnSpPr>
            <a:cxnSpLocks/>
          </p:cNvCxnSpPr>
          <p:nvPr/>
        </p:nvCxnSpPr>
        <p:spPr>
          <a:xfrm>
            <a:off x="320485" y="1169846"/>
            <a:ext cx="71015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866C0D-464F-D7E2-144E-FED181AD8CFF}"/>
              </a:ext>
            </a:extLst>
          </p:cNvPr>
          <p:cNvSpPr txBox="1"/>
          <p:nvPr/>
        </p:nvSpPr>
        <p:spPr>
          <a:xfrm>
            <a:off x="164413" y="791831"/>
            <a:ext cx="7257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dirty="0">
                <a:latin typeface="Gill Sans MT" panose="020B0502020104020203" pitchFamily="34" charset="77"/>
              </a:rPr>
              <a:t>[</a:t>
            </a:r>
            <a:r>
              <a:rPr lang="en-JP" sz="2400" dirty="0">
                <a:latin typeface="Gill Sans MT" panose="020B0502020104020203" pitchFamily="34" charset="77"/>
              </a:rPr>
              <a:t>.............................</a:t>
            </a:r>
            <a:r>
              <a:rPr lang="en-JP" sz="2800" dirty="0">
                <a:solidFill>
                  <a:srgbClr val="00B050"/>
                </a:solidFill>
                <a:latin typeface="Gill Sans MT" panose="020B0502020104020203" pitchFamily="34" charset="77"/>
              </a:rPr>
              <a:t>]</a:t>
            </a:r>
            <a:r>
              <a:rPr lang="en-JP" sz="2400" dirty="0">
                <a:latin typeface="Gill Sans MT" panose="020B0502020104020203" pitchFamily="34" charset="77"/>
              </a:rPr>
              <a:t>...........................</a:t>
            </a:r>
            <a:r>
              <a:rPr lang="en-JP" sz="2800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</a:rPr>
              <a:t>]</a:t>
            </a:r>
            <a:r>
              <a:rPr lang="en-JP" sz="2400" dirty="0">
                <a:latin typeface="Gill Sans MT" panose="020B0502020104020203" pitchFamily="34" charset="77"/>
              </a:rPr>
              <a:t>.                                </a:t>
            </a:r>
            <a:r>
              <a:rPr lang="en-JP" sz="2800" dirty="0">
                <a:latin typeface="Gill Sans MT" panose="020B0502020104020203" pitchFamily="34" charset="77"/>
              </a:rPr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A8D4-0B4E-28FC-0E24-C1CA62B20854}"/>
                  </a:ext>
                </a:extLst>
              </p:cNvPr>
              <p:cNvSpPr txBox="1"/>
              <p:nvPr/>
            </p:nvSpPr>
            <p:spPr>
              <a:xfrm>
                <a:off x="0" y="1429477"/>
                <a:ext cx="873760" cy="374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JP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A8D4-0B4E-28FC-0E24-C1CA62B20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29477"/>
                <a:ext cx="873760" cy="3745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F5FC1B-1AF9-8401-3E55-81398BA15018}"/>
                  </a:ext>
                </a:extLst>
              </p:cNvPr>
              <p:cNvSpPr txBox="1"/>
              <p:nvPr/>
            </p:nvSpPr>
            <p:spPr>
              <a:xfrm>
                <a:off x="1466802" y="1419219"/>
                <a:ext cx="19692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=31</m:t>
                    </m:r>
                  </m:oMath>
                </a14:m>
                <a:r>
                  <a:rPr lang="en-JP" dirty="0">
                    <a:solidFill>
                      <a:srgbClr val="00B050"/>
                    </a:solidFill>
                  </a:rPr>
                  <a:t> </a:t>
                </a:r>
                <a:r>
                  <a:rPr lang="en-JP" dirty="0">
                    <a:solidFill>
                      <a:srgbClr val="00B050"/>
                    </a:solidFill>
                    <a:latin typeface="Gill Sans MT" panose="020B0502020104020203" pitchFamily="34" charset="77"/>
                  </a:rPr>
                  <a:t>(15.5 min)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F5FC1B-1AF9-8401-3E55-81398BA15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02" y="1419219"/>
                <a:ext cx="1969258" cy="369332"/>
              </a:xfrm>
              <a:prstGeom prst="rect">
                <a:avLst/>
              </a:prstGeom>
              <a:blipFill>
                <a:blip r:embed="rId9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4E4F8B-7DF6-4F3A-8308-325A785B1EE6}"/>
                  </a:ext>
                </a:extLst>
              </p:cNvPr>
              <p:cNvSpPr txBox="1"/>
              <p:nvPr/>
            </p:nvSpPr>
            <p:spPr>
              <a:xfrm>
                <a:off x="3413885" y="1405482"/>
                <a:ext cx="19692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=61</m:t>
                    </m:r>
                  </m:oMath>
                </a14:m>
                <a:r>
                  <a:rPr lang="en-JP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JP" dirty="0">
                    <a:solidFill>
                      <a:schemeClr val="accent2">
                        <a:lumMod val="75000"/>
                      </a:schemeClr>
                    </a:solidFill>
                    <a:latin typeface="Gill Sans MT" panose="020B0502020104020203" pitchFamily="34" charset="77"/>
                  </a:rPr>
                  <a:t>(30.5 min)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4E4F8B-7DF6-4F3A-8308-325A785B1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885" y="1405482"/>
                <a:ext cx="1969258" cy="369332"/>
              </a:xfrm>
              <a:prstGeom prst="rect">
                <a:avLst/>
              </a:prstGeom>
              <a:blipFill>
                <a:blip r:embed="rId10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893D82-B127-E348-6ECA-21721315B729}"/>
                  </a:ext>
                </a:extLst>
              </p:cNvPr>
              <p:cNvSpPr txBox="1"/>
              <p:nvPr/>
            </p:nvSpPr>
            <p:spPr>
              <a:xfrm>
                <a:off x="5674733" y="1419219"/>
                <a:ext cx="2111366" cy="369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=121</m:t>
                    </m:r>
                  </m:oMath>
                </a14:m>
                <a:r>
                  <a:rPr lang="en-JP" dirty="0"/>
                  <a:t> </a:t>
                </a:r>
                <a:r>
                  <a:rPr lang="en-JP" dirty="0">
                    <a:latin typeface="Gill Sans MT" panose="020B0502020104020203" pitchFamily="34" charset="77"/>
                  </a:rPr>
                  <a:t>(60.5 min)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893D82-B127-E348-6ECA-21721315B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733" y="1419219"/>
                <a:ext cx="2111366" cy="369322"/>
              </a:xfrm>
              <a:prstGeom prst="rect">
                <a:avLst/>
              </a:prstGeom>
              <a:blipFill>
                <a:blip r:embed="rId11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745CE1C-4F9C-B6F2-543F-90C7C86E1E10}"/>
              </a:ext>
            </a:extLst>
          </p:cNvPr>
          <p:cNvSpPr txBox="1"/>
          <p:nvPr/>
        </p:nvSpPr>
        <p:spPr>
          <a:xfrm>
            <a:off x="1659761" y="451399"/>
            <a:ext cx="1650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Initial-term</a:t>
            </a:r>
            <a:endParaRPr lang="en-JP" sz="2400" dirty="0">
              <a:solidFill>
                <a:srgbClr val="00B050"/>
              </a:solidFill>
              <a:latin typeface="Gill Sans MT" panose="020B0502020104020203" pitchFamily="34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4EBE97-0B68-2243-5947-71F760CEDE0B}"/>
              </a:ext>
            </a:extLst>
          </p:cNvPr>
          <p:cNvSpPr txBox="1"/>
          <p:nvPr/>
        </p:nvSpPr>
        <p:spPr>
          <a:xfrm>
            <a:off x="3560123" y="429759"/>
            <a:ext cx="1650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</a:rPr>
              <a:t>Mid-term</a:t>
            </a:r>
            <a:endParaRPr lang="en-JP" sz="2400" dirty="0">
              <a:solidFill>
                <a:schemeClr val="accent2">
                  <a:lumMod val="7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83C239-5C77-55A2-5940-B52217D8CC54}"/>
              </a:ext>
            </a:extLst>
          </p:cNvPr>
          <p:cNvSpPr txBox="1"/>
          <p:nvPr/>
        </p:nvSpPr>
        <p:spPr>
          <a:xfrm>
            <a:off x="5849484" y="2988969"/>
            <a:ext cx="880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000" dirty="0">
                <a:solidFill>
                  <a:srgbClr val="C00000"/>
                </a:solidFill>
                <a:latin typeface="Gill Sans MT" panose="020B0502020104020203" pitchFamily="34" charset="77"/>
              </a:rPr>
              <a:t>Sparse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9DE4B7-5965-E59F-933A-71AAD557D4DB}"/>
              </a:ext>
            </a:extLst>
          </p:cNvPr>
          <p:cNvSpPr txBox="1"/>
          <p:nvPr/>
        </p:nvSpPr>
        <p:spPr>
          <a:xfrm>
            <a:off x="759544" y="4489230"/>
            <a:ext cx="150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>
                <a:latin typeface="Gill Sans MT" panose="020B0502020104020203" pitchFamily="34" charset="77"/>
              </a:rPr>
              <a:t>Snapshots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F59411-F844-5425-0CD2-F4E1BB660FF0}"/>
              </a:ext>
            </a:extLst>
          </p:cNvPr>
          <p:cNvSpPr txBox="1"/>
          <p:nvPr/>
        </p:nvSpPr>
        <p:spPr>
          <a:xfrm>
            <a:off x="4806585" y="4500388"/>
            <a:ext cx="1289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>
                <a:solidFill>
                  <a:srgbClr val="C00000"/>
                </a:solidFill>
                <a:latin typeface="Gill Sans MT" panose="020B0502020104020203" pitchFamily="34" charset="77"/>
              </a:rPr>
              <a:t>SPDMD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A2580E-A9D2-A5B2-0659-1A421929BEA2}"/>
              </a:ext>
            </a:extLst>
          </p:cNvPr>
          <p:cNvSpPr txBox="1"/>
          <p:nvPr/>
        </p:nvSpPr>
        <p:spPr>
          <a:xfrm>
            <a:off x="3665841" y="6356350"/>
            <a:ext cx="617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Gill Sans MT" panose="020B0502020104020203" pitchFamily="34" charset="0"/>
              </a:rPr>
              <a:t>Ref.) Jovanovic et. al, Physics of Fluids’14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3A37E7-3F2A-A9EE-E5ED-538E65962C6A}"/>
              </a:ext>
            </a:extLst>
          </p:cNvPr>
          <p:cNvSpPr txBox="1"/>
          <p:nvPr/>
        </p:nvSpPr>
        <p:spPr>
          <a:xfrm>
            <a:off x="5538764" y="402069"/>
            <a:ext cx="304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>
                <a:latin typeface="Gill Sans MT" panose="020B0502020104020203" pitchFamily="34" charset="77"/>
              </a:rPr>
              <a:t>Short-term dynmaics</a:t>
            </a:r>
          </a:p>
        </p:txBody>
      </p:sp>
    </p:spTree>
    <p:extLst>
      <p:ext uri="{BB962C8B-B14F-4D97-AF65-F5344CB8AC3E}">
        <p14:creationId xmlns:p14="http://schemas.microsoft.com/office/powerpoint/2010/main" val="158665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96E9E5-AD99-1269-23C3-D1DBF0F1E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C9558F-78D6-8984-C87B-1BEDED716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73CF73-4322-18B2-5244-97B644E48BA3}"/>
              </a:ext>
            </a:extLst>
          </p:cNvPr>
          <p:cNvSpPr txBox="1">
            <a:spLocks/>
          </p:cNvSpPr>
          <p:nvPr/>
        </p:nvSpPr>
        <p:spPr>
          <a:xfrm>
            <a:off x="331782" y="8825"/>
            <a:ext cx="11123976" cy="403307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Methods: Koopman and Dynamic Mode Decompositions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80C47-058E-FD05-49B2-F8A92FE57738}"/>
              </a:ext>
            </a:extLst>
          </p:cNvPr>
          <p:cNvSpPr txBox="1"/>
          <p:nvPr/>
        </p:nvSpPr>
        <p:spPr>
          <a:xfrm>
            <a:off x="245535" y="677449"/>
            <a:ext cx="5273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Koopman mode decomposition (KMD)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3B8C3-DDE2-7EA2-DA9B-3EC524FCD281}"/>
              </a:ext>
            </a:extLst>
          </p:cNvPr>
          <p:cNvSpPr txBox="1"/>
          <p:nvPr/>
        </p:nvSpPr>
        <p:spPr>
          <a:xfrm>
            <a:off x="6673942" y="680413"/>
            <a:ext cx="4845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Dynamic mode decomposition (DMD)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62A779-9062-46D8-532B-F41F5CBAD9C7}"/>
              </a:ext>
            </a:extLst>
          </p:cNvPr>
          <p:cNvGrpSpPr/>
          <p:nvPr/>
        </p:nvGrpSpPr>
        <p:grpSpPr>
          <a:xfrm>
            <a:off x="6148512" y="4125401"/>
            <a:ext cx="5716011" cy="1860509"/>
            <a:chOff x="6311662" y="3576955"/>
            <a:chExt cx="5389413" cy="18605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AC1E13D-802F-E063-D6A7-576A6102F706}"/>
                    </a:ext>
                  </a:extLst>
                </p:cNvPr>
                <p:cNvSpPr txBox="1"/>
                <p:nvPr/>
              </p:nvSpPr>
              <p:spPr>
                <a:xfrm>
                  <a:off x="6311662" y="3576955"/>
                  <a:ext cx="5389413" cy="18442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457200" indent="-457200">
                    <a:buFont typeface="Wingdings" panose="05000000000000000000" pitchFamily="2" charset="2"/>
                    <a:buChar char="Ø"/>
                  </a:pPr>
                  <a:r>
                    <a:rPr lang="en-US" b="1" dirty="0">
                      <a:solidFill>
                        <a:srgbClr val="FFC000"/>
                      </a:solidFill>
                      <a:latin typeface="Gill Sans MT" panose="020B0502020104020203" pitchFamily="34" charset="0"/>
                    </a:rPr>
                    <a:t>Least Square Error Optimization (DMD) </a:t>
                  </a:r>
                </a:p>
                <a:p>
                  <a:pPr marL="457200" indent="-457200">
                    <a:buFont typeface="Wingdings" panose="05000000000000000000" pitchFamily="2" charset="2"/>
                    <a:buChar char="Ø"/>
                  </a:pPr>
                  <a:endParaRPr lang="en-US" sz="2000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5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5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sz="15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groupChr>
                          </m:e>
                          <m:lim>
                            <m:r>
                              <a:rPr lang="en-US" sz="1500" b="1" i="0" smtClean="0">
                                <a:latin typeface="Cambria Math" panose="02040503050406030204" pitchFamily="18" charset="0"/>
                              </a:rPr>
                              <m:t>𝐘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lim>
                        </m:limLow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limLow>
                          <m:limLow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5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5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b="1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500" b="1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b="1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sz="15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b="1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500" b="1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b="1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groupChr>
                          </m:e>
                          <m:lim>
                            <m:r>
                              <a:rPr lang="el-GR" sz="1500" b="1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𝚽</m:t>
                            </m:r>
                          </m:lim>
                        </m:limLow>
                        <m:limUpp>
                          <m:limUpp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groupChr>
                              <m:groupChrPr>
                                <m:chr m:val="⏞"/>
                                <m:pos m:val="top"/>
                                <m:vertJc m:val="bot"/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5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/>
                                        <m:e/>
                                      </m:mr>
                                      <m:mr>
                                        <m:e/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⋱</m:t>
                                          </m:r>
                                        </m:e>
                                        <m:e/>
                                      </m:mr>
                                      <m:mr>
                                        <m:e/>
                                        <m:e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5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sz="1500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500" b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sub>
                            </m:sSub>
                          </m:lim>
                        </m:limUpp>
                        <m:limLow>
                          <m:limLow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⋱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1"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e>
                              <m:sub>
                                <m:r>
                                  <a:rPr lang="en-US" sz="1500" b="1">
                                    <a:latin typeface="Cambria Math" panose="02040503050406030204" pitchFamily="18" charset="0"/>
                                  </a:rPr>
                                  <m:t>𝐚𝐧𝐝</m:t>
                                </m:r>
                              </m:sub>
                            </m:sSub>
                          </m:lim>
                        </m:limLow>
                      </m:oMath>
                    </m:oMathPara>
                  </a14:m>
                  <a:endParaRPr lang="en-US" sz="15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AC1E13D-802F-E063-D6A7-576A6102F7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1662" y="3576955"/>
                  <a:ext cx="5389413" cy="1844223"/>
                </a:xfrm>
                <a:prstGeom prst="rect">
                  <a:avLst/>
                </a:prstGeom>
                <a:blipFill>
                  <a:blip r:embed="rId2"/>
                  <a:stretch>
                    <a:fillRect l="-887" t="-1370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745E52-FA30-E873-4084-88AD5038C685}"/>
                </a:ext>
              </a:extLst>
            </p:cNvPr>
            <p:cNvSpPr txBox="1"/>
            <p:nvPr/>
          </p:nvSpPr>
          <p:spPr>
            <a:xfrm>
              <a:off x="7933443" y="4032945"/>
              <a:ext cx="14569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  <a:latin typeface="Gill Sans MT" panose="020B0502020104020203" pitchFamily="34" charset="0"/>
                </a:rPr>
                <a:t>Spatial Modes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CC9CAF-CDB4-EA91-1260-234E7985A5F5}"/>
                </a:ext>
              </a:extLst>
            </p:cNvPr>
            <p:cNvSpPr txBox="1"/>
            <p:nvPr/>
          </p:nvSpPr>
          <p:spPr>
            <a:xfrm>
              <a:off x="9237457" y="5129687"/>
              <a:ext cx="12952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B0F0"/>
                  </a:solidFill>
                  <a:latin typeface="Gill Sans MT" panose="020B0502020104020203" pitchFamily="34" charset="0"/>
                </a:rPr>
                <a:t>Amplitudes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9CD60F-9EE0-8DAF-16ED-C73A3025031B}"/>
                </a:ext>
              </a:extLst>
            </p:cNvPr>
            <p:cNvSpPr txBox="1"/>
            <p:nvPr/>
          </p:nvSpPr>
          <p:spPr>
            <a:xfrm>
              <a:off x="10140604" y="4091153"/>
              <a:ext cx="1544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030A0"/>
                  </a:solidFill>
                  <a:latin typeface="Gill Sans MT" panose="020B0502020104020203" pitchFamily="34" charset="0"/>
                </a:rPr>
                <a:t>Temporal Modes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2134F1-3F80-8CFF-9FD4-C02C3F9B8D33}"/>
              </a:ext>
            </a:extLst>
          </p:cNvPr>
          <p:cNvGrpSpPr/>
          <p:nvPr/>
        </p:nvGrpSpPr>
        <p:grpSpPr>
          <a:xfrm>
            <a:off x="6887687" y="2314943"/>
            <a:ext cx="4727845" cy="912997"/>
            <a:chOff x="6593525" y="1899805"/>
            <a:chExt cx="4727845" cy="912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FF263E2-024C-55B4-E30B-9172FF5E2351}"/>
                    </a:ext>
                  </a:extLst>
                </p:cNvPr>
                <p:cNvSpPr txBox="1"/>
                <p:nvPr/>
              </p:nvSpPr>
              <p:spPr>
                <a:xfrm>
                  <a:off x="6593525" y="1899805"/>
                  <a:ext cx="1760785" cy="902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FF263E2-024C-55B4-E30B-9172FF5E23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3525" y="1899805"/>
                  <a:ext cx="1760785" cy="9025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8CBB0A6-5717-566E-A225-0172ED3ECE0B}"/>
                    </a:ext>
                  </a:extLst>
                </p:cNvPr>
                <p:cNvSpPr txBox="1"/>
                <p:nvPr/>
              </p:nvSpPr>
              <p:spPr>
                <a:xfrm>
                  <a:off x="9537447" y="2020406"/>
                  <a:ext cx="1783923" cy="7923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nary>
                          <m:naryPr>
                            <m:chr m:val="∑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8CBB0A6-5717-566E-A225-0172ED3ECE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7447" y="2020406"/>
                  <a:ext cx="1783923" cy="7923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E94ADEC-4032-60A3-119A-43BED827AB10}"/>
                </a:ext>
              </a:extLst>
            </p:cNvPr>
            <p:cNvSpPr/>
            <p:nvPr/>
          </p:nvSpPr>
          <p:spPr>
            <a:xfrm>
              <a:off x="8532451" y="2351083"/>
              <a:ext cx="882978" cy="139424"/>
            </a:xfrm>
            <a:prstGeom prst="rightArrow">
              <a:avLst>
                <a:gd name="adj1" fmla="val 65215"/>
                <a:gd name="adj2" fmla="val 32967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EB676E-6ABA-7420-4844-9EBBA2BCDC5A}"/>
                </a:ext>
              </a:extLst>
            </p:cNvPr>
            <p:cNvSpPr txBox="1"/>
            <p:nvPr/>
          </p:nvSpPr>
          <p:spPr>
            <a:xfrm>
              <a:off x="8642496" y="1962803"/>
              <a:ext cx="645641" cy="349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F0"/>
                  </a:solidFill>
                  <a:latin typeface="Gill Sans MT" panose="020B0502020104020203" pitchFamily="34" charset="0"/>
                </a:rPr>
                <a:t>SVD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216908-DB28-0900-6CC0-8F78E5A4640E}"/>
                  </a:ext>
                </a:extLst>
              </p:cNvPr>
              <p:cNvSpPr txBox="1"/>
              <p:nvPr/>
            </p:nvSpPr>
            <p:spPr>
              <a:xfrm>
                <a:off x="8004585" y="1532858"/>
                <a:ext cx="3023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216908-DB28-0900-6CC0-8F78E5A46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585" y="1532858"/>
                <a:ext cx="3023776" cy="36933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A350004B-F990-CEA9-8822-062C33E45559}"/>
              </a:ext>
            </a:extLst>
          </p:cNvPr>
          <p:cNvGrpSpPr/>
          <p:nvPr/>
        </p:nvGrpSpPr>
        <p:grpSpPr>
          <a:xfrm>
            <a:off x="962671" y="1280065"/>
            <a:ext cx="2866842" cy="282895"/>
            <a:chOff x="764767" y="1395780"/>
            <a:chExt cx="2866842" cy="2828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7470B6-0C21-6C6E-7F70-C8F82C027E39}"/>
                    </a:ext>
                  </a:extLst>
                </p:cNvPr>
                <p:cNvSpPr txBox="1"/>
                <p:nvPr/>
              </p:nvSpPr>
              <p:spPr>
                <a:xfrm>
                  <a:off x="764767" y="1401676"/>
                  <a:ext cx="1501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</m:oMath>
                    </m:oMathPara>
                  </a14:m>
                  <a:endParaRPr lang="en-US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7470B6-0C21-6C6E-7F70-C8F82C027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767" y="1401676"/>
                  <a:ext cx="150169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619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D75DF50-E884-7715-AADC-43938AC3C2E0}"/>
                    </a:ext>
                  </a:extLst>
                </p:cNvPr>
                <p:cNvSpPr txBox="1"/>
                <p:nvPr/>
              </p:nvSpPr>
              <p:spPr>
                <a:xfrm>
                  <a:off x="2448914" y="1395780"/>
                  <a:ext cx="11826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D75DF50-E884-7715-AADC-43938AC3C2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8914" y="1395780"/>
                  <a:ext cx="118269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124" t="-2222" r="-6701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AA6A46E-6D92-EAC6-D871-6A8A7E836EA9}"/>
                  </a:ext>
                </a:extLst>
              </p:cNvPr>
              <p:cNvSpPr txBox="1"/>
              <p:nvPr/>
            </p:nvSpPr>
            <p:spPr>
              <a:xfrm>
                <a:off x="41373" y="2478528"/>
                <a:ext cx="5370558" cy="791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  <m:r>
                                <a:rPr lang="en-US" sz="16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AA6A46E-6D92-EAC6-D871-6A8A7E836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3" y="2478528"/>
                <a:ext cx="5370558" cy="791563"/>
              </a:xfrm>
              <a:prstGeom prst="rect">
                <a:avLst/>
              </a:prstGeom>
              <a:blipFill>
                <a:blip r:embed="rId8"/>
                <a:stretch>
                  <a:fillRect t="-98413" b="-14761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E9D8B3-8905-7108-689E-022FB7DCCBCD}"/>
                  </a:ext>
                </a:extLst>
              </p:cNvPr>
              <p:cNvSpPr txBox="1"/>
              <p:nvPr/>
            </p:nvSpPr>
            <p:spPr>
              <a:xfrm>
                <a:off x="1020965" y="1991496"/>
                <a:ext cx="2535418" cy="369332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∘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E9D8B3-8905-7108-689E-022FB7DCC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65" y="1991496"/>
                <a:ext cx="2535418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6E9715A-8588-C3A6-0017-A506FFB7579F}"/>
              </a:ext>
            </a:extLst>
          </p:cNvPr>
          <p:cNvGrpSpPr/>
          <p:nvPr/>
        </p:nvGrpSpPr>
        <p:grpSpPr>
          <a:xfrm>
            <a:off x="4540159" y="1417016"/>
            <a:ext cx="2669488" cy="646331"/>
            <a:chOff x="4521259" y="1153222"/>
            <a:chExt cx="2669488" cy="64633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8BF24E1-CA64-54EC-6928-A3A31B7E4B9A}"/>
                </a:ext>
              </a:extLst>
            </p:cNvPr>
            <p:cNvSpPr txBox="1"/>
            <p:nvPr/>
          </p:nvSpPr>
          <p:spPr>
            <a:xfrm>
              <a:off x="4879194" y="1153222"/>
              <a:ext cx="195361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i="1" dirty="0">
                  <a:solidFill>
                    <a:srgbClr val="00B050"/>
                  </a:solidFill>
                  <a:latin typeface="Gill Sans MT" panose="020B0502020104020203" pitchFamily="34" charset="0"/>
                </a:rPr>
                <a:t>FINITE-LENGTH TIME-SERIES DATA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43CBC75-01C2-BD4B-9506-DA63AFDDB0DD}"/>
                </a:ext>
              </a:extLst>
            </p:cNvPr>
            <p:cNvCxnSpPr>
              <a:cxnSpLocks/>
            </p:cNvCxnSpPr>
            <p:nvPr/>
          </p:nvCxnSpPr>
          <p:spPr>
            <a:xfrm>
              <a:off x="4521259" y="1463088"/>
              <a:ext cx="2669488" cy="893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C7586A2-ACD2-99A7-9AE8-C7153E23E0EE}"/>
              </a:ext>
            </a:extLst>
          </p:cNvPr>
          <p:cNvGrpSpPr/>
          <p:nvPr/>
        </p:nvGrpSpPr>
        <p:grpSpPr>
          <a:xfrm>
            <a:off x="4790007" y="3083430"/>
            <a:ext cx="2351060" cy="691140"/>
            <a:chOff x="4793800" y="2704458"/>
            <a:chExt cx="2351060" cy="69114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8D212C-7E9B-2EB3-673C-8C4E24AB332C}"/>
                </a:ext>
              </a:extLst>
            </p:cNvPr>
            <p:cNvSpPr txBox="1"/>
            <p:nvPr/>
          </p:nvSpPr>
          <p:spPr>
            <a:xfrm>
              <a:off x="4793800" y="3026266"/>
              <a:ext cx="235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u="sng" dirty="0">
                  <a:latin typeface="Gill Sans MT" panose="020B0502020104020203" pitchFamily="34" charset="0"/>
                </a:rPr>
                <a:t>Finite-dim. approximation</a:t>
              </a:r>
              <a:endParaRPr lang="en-US" i="1" u="sng" dirty="0">
                <a:latin typeface="Gill Sans MT" panose="020B0502020104020203" pitchFamily="34" charset="0"/>
              </a:endParaRPr>
            </a:p>
          </p:txBody>
        </p:sp>
        <p:sp>
          <p:nvSpPr>
            <p:cNvPr id="52" name="Arrow: Curved Left 51">
              <a:extLst>
                <a:ext uri="{FF2B5EF4-FFF2-40B4-BE49-F238E27FC236}">
                  <a16:creationId xmlns:a16="http://schemas.microsoft.com/office/drawing/2014/main" id="{A11005AD-A097-404B-F37F-1DF7DF7A13C8}"/>
                </a:ext>
              </a:extLst>
            </p:cNvPr>
            <p:cNvSpPr/>
            <p:nvPr/>
          </p:nvSpPr>
          <p:spPr>
            <a:xfrm rot="16200000" flipH="1">
              <a:off x="5786767" y="2182409"/>
              <a:ext cx="365126" cy="1409224"/>
            </a:xfrm>
            <a:prstGeom prst="curvedLeftArrow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78E1AC6-48D1-6046-38D9-62A8DA9D44DD}"/>
              </a:ext>
            </a:extLst>
          </p:cNvPr>
          <p:cNvGrpSpPr/>
          <p:nvPr/>
        </p:nvGrpSpPr>
        <p:grpSpPr>
          <a:xfrm>
            <a:off x="7320010" y="3232157"/>
            <a:ext cx="3803885" cy="766584"/>
            <a:chOff x="7284165" y="3282774"/>
            <a:chExt cx="3803885" cy="766584"/>
          </a:xfrm>
        </p:grpSpPr>
        <p:sp>
          <p:nvSpPr>
            <p:cNvPr id="58" name="Callout: Left-Right Arrow 57">
              <a:extLst>
                <a:ext uri="{FF2B5EF4-FFF2-40B4-BE49-F238E27FC236}">
                  <a16:creationId xmlns:a16="http://schemas.microsoft.com/office/drawing/2014/main" id="{1A017631-5517-5BC6-9200-9B3FD244824F}"/>
                </a:ext>
              </a:extLst>
            </p:cNvPr>
            <p:cNvSpPr/>
            <p:nvPr/>
          </p:nvSpPr>
          <p:spPr>
            <a:xfrm rot="16200000">
              <a:off x="8802817" y="1764124"/>
              <a:ext cx="766584" cy="3803883"/>
            </a:xfrm>
            <a:prstGeom prst="leftRightArrowCallou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F4CB393-3CB1-9A93-2CA8-0F01A6B6D23E}"/>
                    </a:ext>
                  </a:extLst>
                </p:cNvPr>
                <p:cNvSpPr txBox="1"/>
                <p:nvPr/>
              </p:nvSpPr>
              <p:spPr>
                <a:xfrm>
                  <a:off x="7284165" y="3454750"/>
                  <a:ext cx="3803885" cy="41062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67000"/>
                      </a:schemeClr>
                    </a:gs>
                    <a:gs pos="48000">
                      <a:schemeClr val="accent6">
                        <a:lumMod val="97000"/>
                        <a:lumOff val="3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lit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lit/>
                          </m:rPr>
                          <a:rPr lang="en-US" altLang="zh-CN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and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sub>
                          <m:sup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F4CB393-3CB1-9A93-2CA8-0F01A6B6D2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4165" y="3454750"/>
                  <a:ext cx="3803885" cy="410625"/>
                </a:xfrm>
                <a:prstGeom prst="rect">
                  <a:avLst/>
                </a:prstGeom>
                <a:blipFill>
                  <a:blip r:embed="rId10"/>
                  <a:stretch>
                    <a:fillRect b="-147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1861F0D-9A5A-1F86-E108-516241D2E48D}"/>
              </a:ext>
            </a:extLst>
          </p:cNvPr>
          <p:cNvSpPr txBox="1"/>
          <p:nvPr/>
        </p:nvSpPr>
        <p:spPr>
          <a:xfrm>
            <a:off x="44520" y="3832972"/>
            <a:ext cx="4638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Sparsity-Promoting DMD: SPDMD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BF9E06-3FAD-AFDB-924B-6DBABD081BCF}"/>
                  </a:ext>
                </a:extLst>
              </p:cNvPr>
              <p:cNvSpPr txBox="1"/>
              <p:nvPr/>
            </p:nvSpPr>
            <p:spPr>
              <a:xfrm>
                <a:off x="175444" y="4463796"/>
                <a:ext cx="5032806" cy="473591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m:rPr>
                          <m:lit/>
                        </m:rPr>
                        <a:rPr lang="en-US" altLang="zh-CN" sz="22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and</m:t>
                          </m:r>
                        </m:sub>
                      </m:sSub>
                      <m:sSubSup>
                        <m:sSubSup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  <m:sup>
                          <m: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lit/>
                        </m:rPr>
                        <a:rPr lang="en-US" sz="2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m:rPr>
                          <m:lit/>
                        </m:rPr>
                        <a:rPr lang="en-US" sz="2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BF9E06-3FAD-AFDB-924B-6DBABD081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44" y="4463796"/>
                <a:ext cx="5032806" cy="473591"/>
              </a:xfrm>
              <a:prstGeom prst="rect">
                <a:avLst/>
              </a:prstGeom>
              <a:blipFill>
                <a:blip r:embed="rId11"/>
                <a:stretch>
                  <a:fillRect l="-252" b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0D285269-9D0C-FD10-1F64-AEFE0B35BFB2}"/>
              </a:ext>
            </a:extLst>
          </p:cNvPr>
          <p:cNvSpPr txBox="1"/>
          <p:nvPr/>
        </p:nvSpPr>
        <p:spPr>
          <a:xfrm>
            <a:off x="3609776" y="6261048"/>
            <a:ext cx="5934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B0F0"/>
                </a:solidFill>
                <a:latin typeface="Gill Sans MT" panose="020B0502020104020203" pitchFamily="34" charset="0"/>
              </a:rPr>
              <a:t>Penalize an </a:t>
            </a:r>
            <a:r>
              <a:rPr lang="en-US" sz="2400" b="1" i="1" u="none" strike="noStrike" baseline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ℓ1</a:t>
            </a:r>
            <a:r>
              <a:rPr lang="en-US" sz="2400" b="1" i="1" dirty="0">
                <a:solidFill>
                  <a:srgbClr val="00B0F0"/>
                </a:solidFill>
                <a:latin typeface="Gill Sans MT" panose="020B0502020104020203" pitchFamily="34" charset="0"/>
              </a:rPr>
              <a:t> norm on the amplitudes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CB369F-C933-A7AB-4260-0F0F3430F45A}"/>
              </a:ext>
            </a:extLst>
          </p:cNvPr>
          <p:cNvSpPr txBox="1"/>
          <p:nvPr/>
        </p:nvSpPr>
        <p:spPr>
          <a:xfrm>
            <a:off x="175444" y="6425614"/>
            <a:ext cx="3177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MT" panose="020B0502020104020203" pitchFamily="34" charset="0"/>
              </a:rPr>
              <a:t>Ref.) Jovanovic et. al, Physics of Fluids’14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22978D6-8263-B5CF-9E72-0AA3E2D46A69}"/>
              </a:ext>
            </a:extLst>
          </p:cNvPr>
          <p:cNvSpPr txBox="1"/>
          <p:nvPr/>
        </p:nvSpPr>
        <p:spPr>
          <a:xfrm>
            <a:off x="175444" y="479683"/>
            <a:ext cx="6965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MT" panose="020B0502020104020203" pitchFamily="34" charset="0"/>
              </a:rPr>
              <a:t>Ref.) </a:t>
            </a:r>
            <a:r>
              <a:rPr lang="en-US" sz="1400" dirty="0" err="1">
                <a:latin typeface="Gill Sans MT" panose="020B0502020104020203" pitchFamily="34" charset="0"/>
              </a:rPr>
              <a:t>Mauroy</a:t>
            </a:r>
            <a:r>
              <a:rPr lang="en-US" sz="1400" dirty="0">
                <a:latin typeface="Gill Sans MT" panose="020B0502020104020203" pitchFamily="34" charset="0"/>
              </a:rPr>
              <a:t>, </a:t>
            </a:r>
            <a:r>
              <a:rPr lang="en-US" sz="1400" dirty="0" err="1">
                <a:latin typeface="Gill Sans MT" panose="020B0502020104020203" pitchFamily="34" charset="0"/>
              </a:rPr>
              <a:t>Mezic</a:t>
            </a:r>
            <a:r>
              <a:rPr lang="en-US" sz="1400" dirty="0">
                <a:latin typeface="Gill Sans MT" panose="020B0502020104020203" pitchFamily="34" charset="0"/>
              </a:rPr>
              <a:t> &amp; </a:t>
            </a:r>
            <a:r>
              <a:rPr lang="en-US" sz="1400" dirty="0" err="1">
                <a:latin typeface="Gill Sans MT" panose="020B0502020104020203" pitchFamily="34" charset="0"/>
              </a:rPr>
              <a:t>Susuki</a:t>
            </a:r>
            <a:r>
              <a:rPr lang="en-US" sz="1400" dirty="0">
                <a:latin typeface="Gill Sans MT" panose="020B0502020104020203" pitchFamily="34" charset="0"/>
              </a:rPr>
              <a:t>, </a:t>
            </a:r>
            <a:r>
              <a:rPr lang="en-US" sz="1400" dirty="0">
                <a:latin typeface="Gill Sans MT" panose="020B0502020104020203" pitchFamily="34" charset="77"/>
              </a:rPr>
              <a:t>The Koopman Operator in Systems and Control,  </a:t>
            </a:r>
            <a:r>
              <a:rPr lang="en-US" sz="1400" dirty="0">
                <a:latin typeface="Gill Sans MT" panose="020B0502020104020203" pitchFamily="34" charset="0"/>
              </a:rPr>
              <a:t>Springer’20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86E3EC9-7F91-2831-4844-CC38494F11BE}"/>
              </a:ext>
            </a:extLst>
          </p:cNvPr>
          <p:cNvSpPr txBox="1"/>
          <p:nvPr/>
        </p:nvSpPr>
        <p:spPr>
          <a:xfrm>
            <a:off x="6991234" y="1068327"/>
            <a:ext cx="4527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MT" panose="020B0502020104020203" pitchFamily="34" charset="0"/>
              </a:rPr>
              <a:t>Refs.) Kutz et. al, Dynamic mode decompotion,SIAM’16;….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2AD983C-EF28-5D9A-1FB9-D0A9D6E7BD3B}"/>
                  </a:ext>
                </a:extLst>
              </p:cNvPr>
              <p:cNvSpPr txBox="1"/>
              <p:nvPr/>
            </p:nvSpPr>
            <p:spPr>
              <a:xfrm>
                <a:off x="365092" y="5321414"/>
                <a:ext cx="50328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Gill Sans MT" panose="020B0502020104020203" pitchFamily="34" charset="0"/>
                  </a:rPr>
                  <a:t>Dominant modes determined by order of the </a:t>
                </a:r>
                <a:r>
                  <a:rPr lang="en-US" sz="2000" i="1" dirty="0">
                    <a:solidFill>
                      <a:srgbClr val="00B0F0"/>
                    </a:solidFill>
                    <a:latin typeface="Gill Sans MT" panose="020B0502020104020203" pitchFamily="34" charset="0"/>
                  </a:rPr>
                  <a:t>magnitude of amplitudes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>
                    <a:latin typeface="Gill Sans MT" panose="020B05020201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2AD983C-EF28-5D9A-1FB9-D0A9D6E7B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92" y="5321414"/>
                <a:ext cx="5032806" cy="707886"/>
              </a:xfrm>
              <a:prstGeom prst="rect">
                <a:avLst/>
              </a:prstGeom>
              <a:blipFill>
                <a:blip r:embed="rId12"/>
                <a:stretch>
                  <a:fillRect l="-1008" t="-5357" b="-14286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DB52DDB-8227-BF97-439E-3159AD93B387}"/>
                  </a:ext>
                </a:extLst>
              </p:cNvPr>
              <p:cNvSpPr txBox="1"/>
              <p:nvPr/>
            </p:nvSpPr>
            <p:spPr>
              <a:xfrm rot="19918309">
                <a:off x="4484973" y="3902953"/>
                <a:ext cx="3246081" cy="636713"/>
              </a:xfrm>
              <a:prstGeom prst="rect">
                <a:avLst/>
              </a:prstGeom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ü"/>
                </a:pPr>
                <a:r>
                  <a:rPr lang="en-US" sz="1600" dirty="0">
                    <a:latin typeface="Gill Sans MT" panose="020B0502020104020203" pitchFamily="34" charset="0"/>
                  </a:rPr>
                  <a:t>Performance Loss vs. Accuracy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%=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e>
                    </m:rad>
                  </m:oMath>
                </a14:m>
                <a:endParaRPr lang="en-US" sz="16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DB52DDB-8227-BF97-439E-3159AD93B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18309">
                <a:off x="4484973" y="3902953"/>
                <a:ext cx="3246081" cy="63671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85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0" grpId="0"/>
      <p:bldP spid="34" grpId="0"/>
      <p:bldP spid="37" grpId="0" animBg="1"/>
      <p:bldP spid="60" grpId="0"/>
      <p:bldP spid="62" grpId="0" animBg="1"/>
      <p:bldP spid="63" grpId="0"/>
      <p:bldP spid="64" grpId="0"/>
      <p:bldP spid="65" grpId="0"/>
      <p:bldP spid="66" grpId="0"/>
      <p:bldP spid="67" grpId="0"/>
      <p:bldP spid="68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游ゴシック">
      <a:majorFont>
        <a:latin typeface="游ゴシック Medium"/>
        <a:ea typeface="游ゴシック Medium"/>
        <a:cs typeface=""/>
      </a:majorFont>
      <a:minorFont>
        <a:latin typeface="游ゴシック Medium"/>
        <a:ea typeface="游ゴシック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90404_PPT_Template_Zengaku_16x9" id="{E06DAC85-CB77-4E48-8338-0F28FA6A50A9}" vid="{D1354EC4-D8CF-4750-837F-7B7805CAB0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KUPPT-sample</Template>
  <TotalTime>17432</TotalTime>
  <Words>2557</Words>
  <Application>Microsoft Macintosh PowerPoint</Application>
  <PresentationFormat>Widescreen</PresentationFormat>
  <Paragraphs>401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Amaranth</vt:lpstr>
      <vt:lpstr>メイリオ</vt:lpstr>
      <vt:lpstr>游ゴシック Medium</vt:lpstr>
      <vt:lpstr>Aptos</vt:lpstr>
      <vt:lpstr>Arial</vt:lpstr>
      <vt:lpstr>Cambria Math</vt:lpstr>
      <vt:lpstr>Georgia</vt:lpstr>
      <vt:lpstr>Gill Sans MT</vt:lpstr>
      <vt:lpstr>Segoe UI</vt:lpstr>
      <vt:lpstr>Times New Roman</vt:lpstr>
      <vt:lpstr>Wingdings</vt:lpstr>
      <vt:lpstr>Office テーマ</vt:lpstr>
      <vt:lpstr>Koopman Analysis of Large-Scale Transient Simulation Data on Weather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II: Humidity Ratio Data Field</vt:lpstr>
      <vt:lpstr>The Take-Home Messages:</vt:lpstr>
      <vt:lpstr>PowerPoint Presentation</vt:lpstr>
      <vt:lpstr>PowerPoint Presentation</vt:lpstr>
      <vt:lpstr>Weather Dynamics &amp; Observables</vt:lpstr>
      <vt:lpstr>Koopman Operator: A (Bounded) Linear Operator </vt:lpstr>
      <vt:lpstr>PowerPoint Presentation</vt:lpstr>
      <vt:lpstr>PowerPoint Presentation</vt:lpstr>
      <vt:lpstr>Purpose and Outline of Presentation</vt:lpstr>
      <vt:lpstr>Previous Works on Weather or Climate Systems</vt:lpstr>
      <vt:lpstr>PowerPoint Presentation</vt:lpstr>
      <vt:lpstr>PowerPoint Presentation</vt:lpstr>
      <vt:lpstr>Koopman and Dynamic Mode Decompositions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Take-Home Messages:</vt:lpstr>
      <vt:lpstr>Previous Works on Weather or Climate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Koopman Analysis of Weather Dynamics Using SCALE Simulation Data</dc:title>
  <dc:creator>zhicheng-zhang@outlook.jp</dc:creator>
  <cp:lastModifiedBy>zhang.zhicheng.2c@ms.c.kyoto-u.ac.jp</cp:lastModifiedBy>
  <cp:revision>14</cp:revision>
  <dcterms:created xsi:type="dcterms:W3CDTF">2024-10-29T04:22:42Z</dcterms:created>
  <dcterms:modified xsi:type="dcterms:W3CDTF">2025-05-13T07:45:46Z</dcterms:modified>
</cp:coreProperties>
</file>